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5143500" type="screen16x9"/>
  <p:notesSz cx="6858000" cy="9144000"/>
  <p:embeddedFontLst>
    <p:embeddedFont>
      <p:font typeface="Advent Pro SemiBold" panose="020B0604020202020204" charset="0"/>
      <p:regular r:id="rId32"/>
      <p:bold r:id="rId33"/>
    </p:embeddedFont>
    <p:embeddedFont>
      <p:font typeface="Fira Sans Condensed Medium" panose="020B0604020202020204" pitchFamily="34" charset="0"/>
      <p:regular r:id="rId34"/>
      <p:bold r:id="rId35"/>
      <p:italic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Maven Pro" panose="020B0604020202020204" charset="0"/>
      <p:regular r:id="rId42"/>
      <p:bold r:id="rId43"/>
    </p:embeddedFont>
    <p:embeddedFont>
      <p:font typeface="Maven Pro Medium" panose="020B0604020202020204" charset="0"/>
      <p:regular r:id="rId44"/>
      <p:bold r:id="rId45"/>
    </p:embeddedFont>
    <p:embeddedFont>
      <p:font typeface="Share Tech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52cd7795a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52cd7795a_2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57711d2c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257711d2c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541fd308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541fd308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54516d2c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54516d2c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54516d2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254516d2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223b4994c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223b4994c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23b4994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223b4994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254516d2c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254516d2c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254516d2c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254516d2c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223b4994c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223b4994c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223b4994c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223b4994c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52cd779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52cd779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54516d2c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254516d2c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23b4994c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23b4994c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223b4994c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223b4994c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259f45d6d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259f45d6da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259f45d6d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259f45d6d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223b4994c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223b4994c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259f45d6d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259f45d6d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259f45d6d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259f45d6d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259f45d6d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259f45d6d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259f45d6da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259f45d6da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52cd7795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52cd7795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52cd7795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52cd7795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52cd7795a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52cd7795a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52cd7795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252cd7795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541fd308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541fd308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541fd308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2541fd308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all NaN values out of the way, we can now begin focusing on the 2 main creators, marvel and DC.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57711d2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257711d2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1212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>
            <a:spLocks noGrp="1"/>
          </p:cNvSpPr>
          <p:nvPr>
            <p:ph type="subTitle" idx="1"/>
          </p:nvPr>
        </p:nvSpPr>
        <p:spPr>
          <a:xfrm>
            <a:off x="2924250" y="2804513"/>
            <a:ext cx="3295500" cy="16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SC6, Group 10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Clement Tan Kang Hao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Darren Ng Joon Kai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Denzyl David Peh</a:t>
            </a:r>
            <a:endParaRPr/>
          </a:p>
        </p:txBody>
      </p:sp>
      <p:sp>
        <p:nvSpPr>
          <p:cNvPr id="431" name="Google Shape;431;p23"/>
          <p:cNvSpPr txBox="1">
            <a:spLocks noGrp="1"/>
          </p:cNvSpPr>
          <p:nvPr>
            <p:ph type="ctrTitle"/>
          </p:nvPr>
        </p:nvSpPr>
        <p:spPr>
          <a:xfrm>
            <a:off x="719675" y="751900"/>
            <a:ext cx="770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SC1015 </a:t>
            </a:r>
            <a:r>
              <a:rPr lang="en"/>
              <a:t>Mini-Project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Superheroes — </a:t>
            </a:r>
            <a:r>
              <a:rPr lang="en">
                <a:solidFill>
                  <a:schemeClr val="accent4"/>
                </a:solidFill>
              </a:rPr>
              <a:t>Marvel </a:t>
            </a:r>
            <a:r>
              <a:rPr lang="en"/>
              <a:t>or </a:t>
            </a:r>
            <a:r>
              <a:rPr lang="en">
                <a:solidFill>
                  <a:schemeClr val="accent6"/>
                </a:solidFill>
              </a:rPr>
              <a:t>DC</a:t>
            </a:r>
            <a:r>
              <a:rPr lang="en"/>
              <a:t>?</a:t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3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3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- Multivariate Exploration</a:t>
            </a:r>
            <a:endParaRPr/>
          </a:p>
        </p:txBody>
      </p:sp>
      <p:sp>
        <p:nvSpPr>
          <p:cNvPr id="571" name="Google Shape;571;p33"/>
          <p:cNvSpPr txBox="1">
            <a:spLocks noGrp="1"/>
          </p:cNvSpPr>
          <p:nvPr>
            <p:ph type="body" idx="1"/>
          </p:nvPr>
        </p:nvSpPr>
        <p:spPr>
          <a:xfrm>
            <a:off x="3464375" y="1726700"/>
            <a:ext cx="1137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Using seaborn to visualise the correlations</a:t>
            </a:r>
            <a:endParaRPr sz="11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</a:endParaRPr>
          </a:p>
        </p:txBody>
      </p:sp>
      <p:sp>
        <p:nvSpPr>
          <p:cNvPr id="572" name="Google Shape;572;p33"/>
          <p:cNvSpPr txBox="1"/>
          <p:nvPr/>
        </p:nvSpPr>
        <p:spPr>
          <a:xfrm>
            <a:off x="109175" y="1984950"/>
            <a:ext cx="3401700" cy="16239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overall_score  intelligence_score   strength_score 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overall_score            1.000000            0.255080        0.434460 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intelligence_score       0.255080            1.000000        0.059490 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strength_score           0.434460            0.059490        1.000000 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speed_score              0.423537            0.122865        0.620062 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durability_score         0.400231            0.053290        0.738799 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power_score              0.368750            0.097858        0.556646 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combat_score             0.118166            0.228708        0.198596 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speed_score  durability_score  power_score  combat_score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overall_score          0.423537          0.400231     0.368750      0.118166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intelligence_score     0.122865          0.053290     0.097858      0.228708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strength_score         0.620062          0.738799     0.556646      0.198596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speed_score            1.000000          0.635030     0.557411      0.304439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durability_score       0.635030          1.000000     0.637833      0.261345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power_score            0.557411          0.637833     1.000000      0.204408  </a:t>
            </a:r>
            <a:endParaRPr sz="55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combat_score           0.304439          0.261345     0.204408      1.000000</a:t>
            </a:r>
            <a:r>
              <a:rPr lang="en" sz="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73" name="Google Shape;5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75" y="3834317"/>
            <a:ext cx="4197274" cy="739917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4" name="Google Shape;5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375" y="989475"/>
            <a:ext cx="3851350" cy="401535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5" name="Google Shape;575;p33"/>
          <p:cNvSpPr/>
          <p:nvPr/>
        </p:nvSpPr>
        <p:spPr>
          <a:xfrm>
            <a:off x="3681550" y="2541450"/>
            <a:ext cx="795600" cy="510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6484125" y="2170075"/>
            <a:ext cx="524400" cy="510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6484125" y="1626000"/>
            <a:ext cx="524400" cy="510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 txBox="1">
            <a:spLocks noGrp="1"/>
          </p:cNvSpPr>
          <p:nvPr>
            <p:ph type="body" idx="1"/>
          </p:nvPr>
        </p:nvSpPr>
        <p:spPr>
          <a:xfrm>
            <a:off x="182550" y="989475"/>
            <a:ext cx="2052600" cy="14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</a:rPr>
              <a:t>Using corr() to display correlation matrix </a:t>
            </a:r>
            <a:endParaRPr sz="11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</a:rPr>
              <a:t>Shows us the pearson correlation coefficients, r</a:t>
            </a:r>
            <a:endParaRPr sz="1100">
              <a:solidFill>
                <a:schemeClr val="accent4"/>
              </a:solidFill>
            </a:endParaRPr>
          </a:p>
        </p:txBody>
      </p:sp>
      <p:pic>
        <p:nvPicPr>
          <p:cNvPr id="579" name="Google Shape;5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6088" y="1087162"/>
            <a:ext cx="1106224" cy="8001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0" name="Google Shape;580;p33"/>
          <p:cNvSpPr txBox="1">
            <a:spLocks noGrp="1"/>
          </p:cNvSpPr>
          <p:nvPr>
            <p:ph type="body" idx="1"/>
          </p:nvPr>
        </p:nvSpPr>
        <p:spPr>
          <a:xfrm>
            <a:off x="8421825" y="989475"/>
            <a:ext cx="763200" cy="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</a:rPr>
              <a:t>Positive Correlation</a:t>
            </a:r>
            <a:endParaRPr sz="1100">
              <a:solidFill>
                <a:schemeClr val="accent4"/>
              </a:solidFill>
            </a:endParaRPr>
          </a:p>
        </p:txBody>
      </p:sp>
      <p:sp>
        <p:nvSpPr>
          <p:cNvPr id="581" name="Google Shape;581;p33"/>
          <p:cNvSpPr txBox="1">
            <a:spLocks noGrp="1"/>
          </p:cNvSpPr>
          <p:nvPr>
            <p:ph type="body" idx="1"/>
          </p:nvPr>
        </p:nvSpPr>
        <p:spPr>
          <a:xfrm>
            <a:off x="8485925" y="4574225"/>
            <a:ext cx="763200" cy="3708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4"/>
                </a:solidFill>
              </a:rPr>
              <a:t>Negative Correlation</a:t>
            </a:r>
            <a:endParaRPr sz="110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"/>
          <p:cNvSpPr txBox="1">
            <a:spLocks noGrp="1"/>
          </p:cNvSpPr>
          <p:nvPr>
            <p:ph type="ctrTitle"/>
          </p:nvPr>
        </p:nvSpPr>
        <p:spPr>
          <a:xfrm>
            <a:off x="627950" y="1641475"/>
            <a:ext cx="5428500" cy="13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Machine Learning</a:t>
            </a:r>
            <a:endParaRPr sz="3900"/>
          </a:p>
        </p:txBody>
      </p:sp>
      <p:sp>
        <p:nvSpPr>
          <p:cNvPr id="587" name="Google Shape;587;p34"/>
          <p:cNvSpPr txBox="1">
            <a:spLocks noGrp="1"/>
          </p:cNvSpPr>
          <p:nvPr>
            <p:ph type="subTitle" idx="1"/>
          </p:nvPr>
        </p:nvSpPr>
        <p:spPr>
          <a:xfrm>
            <a:off x="1617501" y="3017150"/>
            <a:ext cx="47787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Decision Trees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Natural Language Processing (NLP)</a:t>
            </a: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0" name="Google Shape;590;p34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2" name="Google Shape;592;p34"/>
          <p:cNvCxnSpPr>
            <a:stCxn id="588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/>
          <p:cNvSpPr/>
          <p:nvPr/>
        </p:nvSpPr>
        <p:spPr>
          <a:xfrm>
            <a:off x="4545850" y="2883100"/>
            <a:ext cx="2546400" cy="1431900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5"/>
          <p:cNvSpPr/>
          <p:nvPr/>
        </p:nvSpPr>
        <p:spPr>
          <a:xfrm>
            <a:off x="2035300" y="1451200"/>
            <a:ext cx="2510400" cy="1431900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Decision Trees?</a:t>
            </a:r>
            <a:endParaRPr sz="3000"/>
          </a:p>
        </p:txBody>
      </p:sp>
      <p:sp>
        <p:nvSpPr>
          <p:cNvPr id="600" name="Google Shape;600;p35"/>
          <p:cNvSpPr txBox="1">
            <a:spLocks noGrp="1"/>
          </p:cNvSpPr>
          <p:nvPr>
            <p:ph type="ctrTitle"/>
          </p:nvPr>
        </p:nvSpPr>
        <p:spPr>
          <a:xfrm>
            <a:off x="2035325" y="1451225"/>
            <a:ext cx="2510400" cy="14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601" name="Google Shape;601;p35"/>
          <p:cNvSpPr txBox="1">
            <a:spLocks noGrp="1"/>
          </p:cNvSpPr>
          <p:nvPr>
            <p:ph type="subTitle" idx="1"/>
          </p:nvPr>
        </p:nvSpPr>
        <p:spPr>
          <a:xfrm>
            <a:off x="5206850" y="1566325"/>
            <a:ext cx="31893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Capable of covering classification and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suited for predicting </a:t>
            </a:r>
            <a:r>
              <a:rPr lang="en" b="1" u="sng"/>
              <a:t>labels</a:t>
            </a:r>
            <a:endParaRPr b="1" u="sng"/>
          </a:p>
        </p:txBody>
      </p:sp>
      <p:sp>
        <p:nvSpPr>
          <p:cNvPr id="602" name="Google Shape;602;p35"/>
          <p:cNvSpPr txBox="1">
            <a:spLocks noGrp="1"/>
          </p:cNvSpPr>
          <p:nvPr>
            <p:ph type="subTitle" idx="3"/>
          </p:nvPr>
        </p:nvSpPr>
        <p:spPr>
          <a:xfrm>
            <a:off x="938775" y="30446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capable of solving regression problems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suited for predicting a </a:t>
            </a:r>
            <a:r>
              <a:rPr lang="en" b="1" u="sng"/>
              <a:t>quantity</a:t>
            </a:r>
            <a:endParaRPr b="1" u="sng"/>
          </a:p>
        </p:txBody>
      </p:sp>
      <p:sp>
        <p:nvSpPr>
          <p:cNvPr id="603" name="Google Shape;603;p35"/>
          <p:cNvSpPr/>
          <p:nvPr/>
        </p:nvSpPr>
        <p:spPr>
          <a:xfrm>
            <a:off x="1783325" y="1199225"/>
            <a:ext cx="252000" cy="2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5"/>
          <p:cNvSpPr/>
          <p:nvPr/>
        </p:nvSpPr>
        <p:spPr>
          <a:xfrm>
            <a:off x="7092250" y="3891700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ctrTitle"/>
          </p:nvPr>
        </p:nvSpPr>
        <p:spPr>
          <a:xfrm>
            <a:off x="4563850" y="2883100"/>
            <a:ext cx="2510400" cy="14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606" name="Google Shape;606;p35"/>
          <p:cNvPicPr preferRelativeResize="0"/>
          <p:nvPr/>
        </p:nvPicPr>
        <p:blipFill rotWithShape="1">
          <a:blip r:embed="rId3">
            <a:alphaModFix/>
          </a:blip>
          <a:srcRect l="32929" t="9847" r="30792" b="9959"/>
          <a:stretch/>
        </p:blipFill>
        <p:spPr>
          <a:xfrm>
            <a:off x="4545700" y="1405150"/>
            <a:ext cx="6893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5"/>
          <p:cNvPicPr preferRelativeResize="0"/>
          <p:nvPr/>
        </p:nvPicPr>
        <p:blipFill rotWithShape="1">
          <a:blip r:embed="rId3">
            <a:alphaModFix/>
          </a:blip>
          <a:srcRect l="32929" t="9847" r="30792" b="9959"/>
          <a:stretch/>
        </p:blipFill>
        <p:spPr>
          <a:xfrm flipH="1">
            <a:off x="3856475" y="2837050"/>
            <a:ext cx="6893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Creation</a:t>
            </a:r>
            <a:endParaRPr/>
          </a:p>
        </p:txBody>
      </p:sp>
      <p:sp>
        <p:nvSpPr>
          <p:cNvPr id="613" name="Google Shape;613;p36"/>
          <p:cNvSpPr txBox="1"/>
          <p:nvPr/>
        </p:nvSpPr>
        <p:spPr>
          <a:xfrm>
            <a:off x="618825" y="1044475"/>
            <a:ext cx="37122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DecisionTreeClassifier from scikit-learn</a:t>
            </a:r>
            <a:endParaRPr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14" name="Google Shape;614;p36"/>
          <p:cNvSpPr txBox="1">
            <a:spLocks noGrp="1"/>
          </p:cNvSpPr>
          <p:nvPr>
            <p:ph type="body" idx="1"/>
          </p:nvPr>
        </p:nvSpPr>
        <p:spPr>
          <a:xfrm>
            <a:off x="5767100" y="1209150"/>
            <a:ext cx="2840700" cy="10104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Using a train test split of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80% Train 	(780)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20% Test 		(195)</a:t>
            </a:r>
            <a:endParaRPr sz="1600"/>
          </a:p>
        </p:txBody>
      </p:sp>
      <p:pic>
        <p:nvPicPr>
          <p:cNvPr id="615" name="Google Shape;6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875" y="2219425"/>
            <a:ext cx="3663151" cy="4309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6" name="Google Shape;616;p36"/>
          <p:cNvSpPr/>
          <p:nvPr/>
        </p:nvSpPr>
        <p:spPr>
          <a:xfrm>
            <a:off x="989025" y="1552975"/>
            <a:ext cx="4133054" cy="380806"/>
          </a:xfrm>
          <a:custGeom>
            <a:avLst/>
            <a:gdLst/>
            <a:ahLst/>
            <a:cxnLst/>
            <a:rect l="l" t="t" r="r" b="b"/>
            <a:pathLst>
              <a:path w="42854" h="6286" extrusionOk="0">
                <a:moveTo>
                  <a:pt x="0" y="0"/>
                </a:moveTo>
                <a:lnTo>
                  <a:pt x="0" y="6285"/>
                </a:lnTo>
                <a:lnTo>
                  <a:pt x="42854" y="6285"/>
                </a:lnTo>
                <a:lnTo>
                  <a:pt x="428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.fit(x_train,y_train) to train the model</a:t>
            </a:r>
            <a:endParaRPr b="1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17" name="Google Shape;617;p36"/>
          <p:cNvSpPr/>
          <p:nvPr/>
        </p:nvSpPr>
        <p:spPr>
          <a:xfrm>
            <a:off x="989025" y="2096950"/>
            <a:ext cx="4133054" cy="380806"/>
          </a:xfrm>
          <a:custGeom>
            <a:avLst/>
            <a:gdLst/>
            <a:ahLst/>
            <a:cxnLst/>
            <a:rect l="l" t="t" r="r" b="b"/>
            <a:pathLst>
              <a:path w="42854" h="6286" extrusionOk="0">
                <a:moveTo>
                  <a:pt x="0" y="0"/>
                </a:moveTo>
                <a:lnTo>
                  <a:pt x="0" y="6285"/>
                </a:lnTo>
                <a:lnTo>
                  <a:pt x="42854" y="6285"/>
                </a:lnTo>
                <a:lnTo>
                  <a:pt x="428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.predict() to predict y with x, using the model</a:t>
            </a:r>
            <a:endParaRPr b="1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18" name="Google Shape;618;p36"/>
          <p:cNvSpPr/>
          <p:nvPr/>
        </p:nvSpPr>
        <p:spPr>
          <a:xfrm>
            <a:off x="989025" y="2640925"/>
            <a:ext cx="4133054" cy="380806"/>
          </a:xfrm>
          <a:custGeom>
            <a:avLst/>
            <a:gdLst/>
            <a:ahLst/>
            <a:cxnLst/>
            <a:rect l="l" t="t" r="r" b="b"/>
            <a:pathLst>
              <a:path w="42854" h="6286" extrusionOk="0">
                <a:moveTo>
                  <a:pt x="0" y="0"/>
                </a:moveTo>
                <a:lnTo>
                  <a:pt x="0" y="6285"/>
                </a:lnTo>
                <a:lnTo>
                  <a:pt x="42854" y="6285"/>
                </a:lnTo>
                <a:lnTo>
                  <a:pt x="428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Calculate TPR, FPR, TNR, FNR</a:t>
            </a:r>
            <a:endParaRPr b="1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19" name="Google Shape;619;p36"/>
          <p:cNvSpPr/>
          <p:nvPr/>
        </p:nvSpPr>
        <p:spPr>
          <a:xfrm>
            <a:off x="989025" y="3184900"/>
            <a:ext cx="4133054" cy="380806"/>
          </a:xfrm>
          <a:custGeom>
            <a:avLst/>
            <a:gdLst/>
            <a:ahLst/>
            <a:cxnLst/>
            <a:rect l="l" t="t" r="r" b="b"/>
            <a:pathLst>
              <a:path w="42854" h="6286" extrusionOk="0">
                <a:moveTo>
                  <a:pt x="0" y="0"/>
                </a:moveTo>
                <a:lnTo>
                  <a:pt x="0" y="6285"/>
                </a:lnTo>
                <a:lnTo>
                  <a:pt x="42854" y="6285"/>
                </a:lnTo>
                <a:lnTo>
                  <a:pt x="428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Calculate Classification Accuracy</a:t>
            </a:r>
            <a:endParaRPr b="1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20" name="Google Shape;620;p36"/>
          <p:cNvSpPr/>
          <p:nvPr/>
        </p:nvSpPr>
        <p:spPr>
          <a:xfrm>
            <a:off x="989025" y="3728875"/>
            <a:ext cx="4133054" cy="380806"/>
          </a:xfrm>
          <a:custGeom>
            <a:avLst/>
            <a:gdLst/>
            <a:ahLst/>
            <a:cxnLst/>
            <a:rect l="l" t="t" r="r" b="b"/>
            <a:pathLst>
              <a:path w="42854" h="6286" extrusionOk="0">
                <a:moveTo>
                  <a:pt x="0" y="0"/>
                </a:moveTo>
                <a:lnTo>
                  <a:pt x="0" y="6285"/>
                </a:lnTo>
                <a:lnTo>
                  <a:pt x="42854" y="6285"/>
                </a:lnTo>
                <a:lnTo>
                  <a:pt x="428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Plot confusion matrix using seaborn</a:t>
            </a:r>
            <a:endParaRPr b="1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21" name="Google Shape;621;p36"/>
          <p:cNvSpPr/>
          <p:nvPr/>
        </p:nvSpPr>
        <p:spPr>
          <a:xfrm>
            <a:off x="618825" y="1552975"/>
            <a:ext cx="370200" cy="38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6"/>
          <p:cNvSpPr txBox="1">
            <a:spLocks noGrp="1"/>
          </p:cNvSpPr>
          <p:nvPr>
            <p:ph type="title" idx="4294967295"/>
          </p:nvPr>
        </p:nvSpPr>
        <p:spPr>
          <a:xfrm>
            <a:off x="641175" y="1520175"/>
            <a:ext cx="3255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1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23" name="Google Shape;623;p36"/>
          <p:cNvSpPr/>
          <p:nvPr/>
        </p:nvSpPr>
        <p:spPr>
          <a:xfrm>
            <a:off x="618825" y="2096963"/>
            <a:ext cx="370200" cy="38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6"/>
          <p:cNvSpPr/>
          <p:nvPr/>
        </p:nvSpPr>
        <p:spPr>
          <a:xfrm>
            <a:off x="618825" y="2640950"/>
            <a:ext cx="370200" cy="38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6"/>
          <p:cNvSpPr/>
          <p:nvPr/>
        </p:nvSpPr>
        <p:spPr>
          <a:xfrm>
            <a:off x="618825" y="3184950"/>
            <a:ext cx="370200" cy="38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6"/>
          <p:cNvSpPr/>
          <p:nvPr/>
        </p:nvSpPr>
        <p:spPr>
          <a:xfrm>
            <a:off x="618825" y="3728925"/>
            <a:ext cx="370200" cy="38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6"/>
          <p:cNvSpPr txBox="1">
            <a:spLocks noGrp="1"/>
          </p:cNvSpPr>
          <p:nvPr>
            <p:ph type="title" idx="4294967295"/>
          </p:nvPr>
        </p:nvSpPr>
        <p:spPr>
          <a:xfrm>
            <a:off x="641175" y="3696075"/>
            <a:ext cx="3255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5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28" name="Google Shape;628;p36"/>
          <p:cNvSpPr txBox="1">
            <a:spLocks noGrp="1"/>
          </p:cNvSpPr>
          <p:nvPr>
            <p:ph type="title" idx="4294967295"/>
          </p:nvPr>
        </p:nvSpPr>
        <p:spPr>
          <a:xfrm>
            <a:off x="641175" y="2080550"/>
            <a:ext cx="3255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2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29" name="Google Shape;629;p36"/>
          <p:cNvSpPr txBox="1">
            <a:spLocks noGrp="1"/>
          </p:cNvSpPr>
          <p:nvPr>
            <p:ph type="title" idx="4294967295"/>
          </p:nvPr>
        </p:nvSpPr>
        <p:spPr>
          <a:xfrm>
            <a:off x="641175" y="3152088"/>
            <a:ext cx="3255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4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30" name="Google Shape;630;p36"/>
          <p:cNvSpPr txBox="1">
            <a:spLocks noGrp="1"/>
          </p:cNvSpPr>
          <p:nvPr>
            <p:ph type="title" idx="4294967295"/>
          </p:nvPr>
        </p:nvSpPr>
        <p:spPr>
          <a:xfrm>
            <a:off x="641175" y="2608113"/>
            <a:ext cx="3255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3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631" name="Google Shape;631;p36"/>
          <p:cNvSpPr/>
          <p:nvPr/>
        </p:nvSpPr>
        <p:spPr>
          <a:xfrm>
            <a:off x="5581550" y="3027450"/>
            <a:ext cx="3119400" cy="6957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aven Pro Medium"/>
              <a:buChar char="●"/>
            </a:pPr>
            <a:r>
              <a:rPr lang="en" sz="1200">
                <a:solidFill>
                  <a:srgbClr val="21212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X – Numeric Hero Attribute Scores</a:t>
            </a:r>
            <a:endParaRPr sz="1200">
              <a:solidFill>
                <a:srgbClr val="21212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aven Pro Medium"/>
              <a:buChar char="●"/>
            </a:pPr>
            <a:r>
              <a:rPr lang="en" sz="1200">
                <a:solidFill>
                  <a:srgbClr val="21212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Y – Creators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32312"/>
            <a:ext cx="9144000" cy="3383277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7"/>
          <p:cNvSpPr txBox="1"/>
          <p:nvPr/>
        </p:nvSpPr>
        <p:spPr>
          <a:xfrm>
            <a:off x="618825" y="411675"/>
            <a:ext cx="7340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hare Tech"/>
                <a:ea typeface="Share Tech"/>
                <a:cs typeface="Share Tech"/>
                <a:sym typeface="Share Tech"/>
              </a:rPr>
              <a:t>Decision Tree Creation</a:t>
            </a:r>
            <a:endParaRPr sz="30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8"/>
          <p:cNvSpPr txBox="1">
            <a:spLocks noGrp="1"/>
          </p:cNvSpPr>
          <p:nvPr>
            <p:ph type="body" idx="1"/>
          </p:nvPr>
        </p:nvSpPr>
        <p:spPr>
          <a:xfrm>
            <a:off x="5681075" y="2966300"/>
            <a:ext cx="2105100" cy="15375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Classification accuracy of about</a:t>
            </a:r>
            <a:endParaRPr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High false positive rate of about</a:t>
            </a:r>
            <a:endParaRPr/>
          </a:p>
        </p:txBody>
      </p:sp>
      <p:sp>
        <p:nvSpPr>
          <p:cNvPr id="643" name="Google Shape;643;p3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Findings</a:t>
            </a:r>
            <a:endParaRPr/>
          </a:p>
        </p:txBody>
      </p:sp>
      <p:pic>
        <p:nvPicPr>
          <p:cNvPr id="644" name="Google Shape;6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67300"/>
            <a:ext cx="5226150" cy="339579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5" name="Google Shape;645;p38"/>
          <p:cNvSpPr/>
          <p:nvPr/>
        </p:nvSpPr>
        <p:spPr>
          <a:xfrm>
            <a:off x="7786125" y="2997150"/>
            <a:ext cx="821700" cy="6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8"/>
          <p:cNvSpPr txBox="1">
            <a:spLocks noGrp="1"/>
          </p:cNvSpPr>
          <p:nvPr>
            <p:ph type="title" idx="4294967295"/>
          </p:nvPr>
        </p:nvSpPr>
        <p:spPr>
          <a:xfrm>
            <a:off x="7786125" y="3049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63%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7" name="Google Shape;647;p38"/>
          <p:cNvSpPr/>
          <p:nvPr/>
        </p:nvSpPr>
        <p:spPr>
          <a:xfrm>
            <a:off x="7786125" y="3833150"/>
            <a:ext cx="821700" cy="67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8"/>
          <p:cNvSpPr txBox="1">
            <a:spLocks noGrp="1"/>
          </p:cNvSpPr>
          <p:nvPr>
            <p:ph type="title" idx="4294967295"/>
          </p:nvPr>
        </p:nvSpPr>
        <p:spPr>
          <a:xfrm>
            <a:off x="7786125" y="3885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57%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9" name="Google Shape;649;p38"/>
          <p:cNvSpPr txBox="1">
            <a:spLocks noGrp="1"/>
          </p:cNvSpPr>
          <p:nvPr>
            <p:ph type="body" idx="1"/>
          </p:nvPr>
        </p:nvSpPr>
        <p:spPr>
          <a:xfrm>
            <a:off x="5767100" y="1209150"/>
            <a:ext cx="2840700" cy="15375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Using a train test split of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80% Train 	(780)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20% Test 		(195)</a:t>
            </a:r>
            <a:endParaRPr sz="1600"/>
          </a:p>
        </p:txBody>
      </p:sp>
      <p:sp>
        <p:nvSpPr>
          <p:cNvPr id="650" name="Google Shape;650;p38"/>
          <p:cNvSpPr/>
          <p:nvPr/>
        </p:nvSpPr>
        <p:spPr>
          <a:xfrm>
            <a:off x="2210050" y="2103850"/>
            <a:ext cx="1108200" cy="15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8"/>
          <p:cNvSpPr/>
          <p:nvPr/>
        </p:nvSpPr>
        <p:spPr>
          <a:xfrm>
            <a:off x="2210050" y="2362450"/>
            <a:ext cx="1108200" cy="15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2" name="Google Shape;6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100" y="2714325"/>
            <a:ext cx="1289615" cy="3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9"/>
          <p:cNvSpPr txBox="1">
            <a:spLocks noGrp="1"/>
          </p:cNvSpPr>
          <p:nvPr>
            <p:ph type="body" idx="1"/>
          </p:nvPr>
        </p:nvSpPr>
        <p:spPr>
          <a:xfrm>
            <a:off x="5523975" y="1652163"/>
            <a:ext cx="2895300" cy="26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</a:t>
            </a:r>
            <a:r>
              <a:rPr lang="en">
                <a:solidFill>
                  <a:srgbClr val="00C3B1"/>
                </a:solidFill>
              </a:rPr>
              <a:t>correct predictions</a:t>
            </a:r>
            <a:r>
              <a:rPr lang="en"/>
              <a:t> but with low classification accuracy means it is </a:t>
            </a:r>
            <a:r>
              <a:rPr lang="en">
                <a:solidFill>
                  <a:schemeClr val="accent4"/>
                </a:solidFill>
              </a:rPr>
              <a:t>due to luck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of predicting the right creator averages around </a:t>
            </a:r>
            <a:r>
              <a:rPr lang="en">
                <a:solidFill>
                  <a:schemeClr val="accent4"/>
                </a:solidFill>
              </a:rPr>
              <a:t>70% </a:t>
            </a:r>
            <a:r>
              <a:rPr lang="en"/>
              <a:t>of the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Findings</a:t>
            </a:r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300" y="2563500"/>
            <a:ext cx="278426" cy="255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300" y="2849689"/>
            <a:ext cx="278426" cy="255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300" y="3135897"/>
            <a:ext cx="278426" cy="255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75" y="2170575"/>
            <a:ext cx="439102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9"/>
          <p:cNvSpPr txBox="1"/>
          <p:nvPr/>
        </p:nvSpPr>
        <p:spPr>
          <a:xfrm>
            <a:off x="2277300" y="1333725"/>
            <a:ext cx="615300" cy="492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Actual Creator</a:t>
            </a:r>
            <a:endParaRPr sz="10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4" name="Google Shape;664;p39"/>
          <p:cNvSpPr txBox="1"/>
          <p:nvPr/>
        </p:nvSpPr>
        <p:spPr>
          <a:xfrm>
            <a:off x="3060750" y="1333725"/>
            <a:ext cx="768900" cy="4926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Predicted Creator</a:t>
            </a:r>
            <a:endParaRPr sz="10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65" name="Google Shape;665;p39"/>
          <p:cNvSpPr txBox="1"/>
          <p:nvPr/>
        </p:nvSpPr>
        <p:spPr>
          <a:xfrm>
            <a:off x="3997800" y="1333725"/>
            <a:ext cx="1344900" cy="4926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Maven Pro"/>
                <a:ea typeface="Maven Pro"/>
                <a:cs typeface="Maven Pro"/>
                <a:sym typeface="Maven Pro"/>
              </a:rPr>
              <a:t>Probability of being created by Marvel </a:t>
            </a:r>
            <a:endParaRPr sz="1000">
              <a:solidFill>
                <a:schemeClr val="accent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666" name="Google Shape;666;p39"/>
          <p:cNvCxnSpPr/>
          <p:nvPr/>
        </p:nvCxnSpPr>
        <p:spPr>
          <a:xfrm>
            <a:off x="2575075" y="1858300"/>
            <a:ext cx="0" cy="464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39"/>
          <p:cNvCxnSpPr/>
          <p:nvPr/>
        </p:nvCxnSpPr>
        <p:spPr>
          <a:xfrm flipH="1">
            <a:off x="3444525" y="1831750"/>
            <a:ext cx="6600" cy="4779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39"/>
          <p:cNvCxnSpPr/>
          <p:nvPr/>
        </p:nvCxnSpPr>
        <p:spPr>
          <a:xfrm flipH="1">
            <a:off x="4426675" y="1858300"/>
            <a:ext cx="258900" cy="4578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0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Findings</a:t>
            </a:r>
            <a:endParaRPr sz="3000"/>
          </a:p>
        </p:txBody>
      </p:sp>
      <p:sp>
        <p:nvSpPr>
          <p:cNvPr id="674" name="Google Shape;674;p40"/>
          <p:cNvSpPr txBox="1">
            <a:spLocks noGrp="1"/>
          </p:cNvSpPr>
          <p:nvPr>
            <p:ph type="subTitle" idx="1"/>
          </p:nvPr>
        </p:nvSpPr>
        <p:spPr>
          <a:xfrm>
            <a:off x="621625" y="1183850"/>
            <a:ext cx="5177100" cy="12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Decision Tree helps us achieve our goal but…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/>
              <a:t>Low classification accuracy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/>
              <a:t>High false positive rate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/>
              <a:t>Feels more like luck-based</a:t>
            </a:r>
            <a:endParaRPr sz="1500"/>
          </a:p>
        </p:txBody>
      </p:sp>
      <p:sp>
        <p:nvSpPr>
          <p:cNvPr id="675" name="Google Shape;675;p40"/>
          <p:cNvSpPr txBox="1"/>
          <p:nvPr/>
        </p:nvSpPr>
        <p:spPr>
          <a:xfrm>
            <a:off x="1326150" y="3255875"/>
            <a:ext cx="294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Could use a model that is </a:t>
            </a:r>
            <a:r>
              <a:rPr lang="en" sz="1500">
                <a:solidFill>
                  <a:srgbClr val="00C3B1"/>
                </a:solidFill>
                <a:latin typeface="Maven Pro"/>
                <a:ea typeface="Maven Pro"/>
                <a:cs typeface="Maven Pro"/>
                <a:sym typeface="Maven Pro"/>
              </a:rPr>
              <a:t>more robust and accurate</a:t>
            </a:r>
            <a:r>
              <a:rPr lang="en" sz="1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/>
          </a:p>
        </p:txBody>
      </p:sp>
      <p:sp>
        <p:nvSpPr>
          <p:cNvPr id="676" name="Google Shape;676;p40"/>
          <p:cNvSpPr txBox="1"/>
          <p:nvPr/>
        </p:nvSpPr>
        <p:spPr>
          <a:xfrm>
            <a:off x="5268025" y="2593225"/>
            <a:ext cx="3487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rgbClr val="00C3B1"/>
                </a:solidFill>
                <a:latin typeface="Maven Pro"/>
                <a:ea typeface="Maven Pro"/>
                <a:cs typeface="Maven Pro"/>
                <a:sym typeface="Maven Pro"/>
              </a:rPr>
              <a:t>Natural Language Processing (NLP)</a:t>
            </a:r>
            <a:endParaRPr sz="1500" b="1" u="sng">
              <a:solidFill>
                <a:srgbClr val="00C3B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ability to predict DC/Marvel based on </a:t>
            </a:r>
            <a:r>
              <a:rPr lang="en" sz="12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each hero’s own description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!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aven Pro"/>
              <a:buChar char="●"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Boast a much higher prediction accuracy from our findings</a:t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677" name="Google Shape;677;p40"/>
          <p:cNvGrpSpPr/>
          <p:nvPr/>
        </p:nvGrpSpPr>
        <p:grpSpPr>
          <a:xfrm>
            <a:off x="1080300" y="2536900"/>
            <a:ext cx="3559050" cy="1574564"/>
            <a:chOff x="1080300" y="2536900"/>
            <a:chExt cx="3559050" cy="1574564"/>
          </a:xfrm>
        </p:grpSpPr>
        <p:grpSp>
          <p:nvGrpSpPr>
            <p:cNvPr id="678" name="Google Shape;678;p40"/>
            <p:cNvGrpSpPr/>
            <p:nvPr/>
          </p:nvGrpSpPr>
          <p:grpSpPr>
            <a:xfrm>
              <a:off x="1080300" y="2536900"/>
              <a:ext cx="3435900" cy="1540800"/>
              <a:chOff x="1080300" y="2536900"/>
              <a:chExt cx="3435900" cy="1540800"/>
            </a:xfrm>
          </p:grpSpPr>
          <p:cxnSp>
            <p:nvCxnSpPr>
              <p:cNvPr id="679" name="Google Shape;679;p40"/>
              <p:cNvCxnSpPr/>
              <p:nvPr/>
            </p:nvCxnSpPr>
            <p:spPr>
              <a:xfrm>
                <a:off x="1080300" y="2536900"/>
                <a:ext cx="0" cy="1540800"/>
              </a:xfrm>
              <a:prstGeom prst="straightConnector1">
                <a:avLst/>
              </a:prstGeom>
              <a:noFill/>
              <a:ln w="1143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40"/>
              <p:cNvCxnSpPr/>
              <p:nvPr/>
            </p:nvCxnSpPr>
            <p:spPr>
              <a:xfrm>
                <a:off x="1080300" y="4020455"/>
                <a:ext cx="3435900" cy="0"/>
              </a:xfrm>
              <a:prstGeom prst="straightConnector1">
                <a:avLst/>
              </a:prstGeom>
              <a:noFill/>
              <a:ln w="11430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81" name="Google Shape;681;p40"/>
            <p:cNvSpPr/>
            <p:nvPr/>
          </p:nvSpPr>
          <p:spPr>
            <a:xfrm>
              <a:off x="4346550" y="3930264"/>
              <a:ext cx="292800" cy="181200"/>
            </a:xfrm>
            <a:prstGeom prst="rightArrow">
              <a:avLst>
                <a:gd name="adj1" fmla="val 60943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2" name="Google Shape;6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400" y="549925"/>
            <a:ext cx="2342725" cy="12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871" y="1262146"/>
            <a:ext cx="2342725" cy="1214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1"/>
          <p:cNvSpPr txBox="1">
            <a:spLocks noGrp="1"/>
          </p:cNvSpPr>
          <p:nvPr>
            <p:ph type="body" idx="1"/>
          </p:nvPr>
        </p:nvSpPr>
        <p:spPr>
          <a:xfrm>
            <a:off x="5324875" y="1473163"/>
            <a:ext cx="3215700" cy="5208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Data Size: 997</a:t>
            </a:r>
            <a:endParaRPr sz="1700">
              <a:solidFill>
                <a:schemeClr val="accent5"/>
              </a:solidFill>
            </a:endParaRPr>
          </a:p>
        </p:txBody>
      </p:sp>
      <p:sp>
        <p:nvSpPr>
          <p:cNvPr id="689" name="Google Shape;689;p4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– Our Approach</a:t>
            </a:r>
            <a:endParaRPr/>
          </a:p>
        </p:txBody>
      </p:sp>
      <p:pic>
        <p:nvPicPr>
          <p:cNvPr id="690" name="Google Shape;6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25" y="1668250"/>
            <a:ext cx="3594174" cy="265682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1" name="Google Shape;6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875" y="2039150"/>
            <a:ext cx="3437450" cy="19150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2" name="Google Shape;6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0425" y="2039163"/>
            <a:ext cx="761899" cy="7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1"/>
          <p:cNvSpPr/>
          <p:nvPr/>
        </p:nvSpPr>
        <p:spPr>
          <a:xfrm>
            <a:off x="1299900" y="2383600"/>
            <a:ext cx="2940600" cy="188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41"/>
          <p:cNvCxnSpPr>
            <a:endCxn id="693" idx="3"/>
          </p:cNvCxnSpPr>
          <p:nvPr/>
        </p:nvCxnSpPr>
        <p:spPr>
          <a:xfrm rot="10800000">
            <a:off x="4240500" y="2477650"/>
            <a:ext cx="1086600" cy="52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– Our Approach</a:t>
            </a:r>
            <a:endParaRPr/>
          </a:p>
        </p:txBody>
      </p:sp>
      <p:sp>
        <p:nvSpPr>
          <p:cNvPr id="700" name="Google Shape;700;p42"/>
          <p:cNvSpPr/>
          <p:nvPr/>
        </p:nvSpPr>
        <p:spPr>
          <a:xfrm>
            <a:off x="989025" y="1552975"/>
            <a:ext cx="4133054" cy="380806"/>
          </a:xfrm>
          <a:custGeom>
            <a:avLst/>
            <a:gdLst/>
            <a:ahLst/>
            <a:cxnLst/>
            <a:rect l="l" t="t" r="r" b="b"/>
            <a:pathLst>
              <a:path w="42854" h="6286" extrusionOk="0">
                <a:moveTo>
                  <a:pt x="0" y="0"/>
                </a:moveTo>
                <a:lnTo>
                  <a:pt x="0" y="6285"/>
                </a:lnTo>
                <a:lnTo>
                  <a:pt x="42854" y="6285"/>
                </a:lnTo>
                <a:lnTo>
                  <a:pt x="428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Clean text </a:t>
            </a:r>
            <a:endParaRPr b="1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01" name="Google Shape;701;p42"/>
          <p:cNvSpPr/>
          <p:nvPr/>
        </p:nvSpPr>
        <p:spPr>
          <a:xfrm>
            <a:off x="989025" y="2096950"/>
            <a:ext cx="4133054" cy="380806"/>
          </a:xfrm>
          <a:custGeom>
            <a:avLst/>
            <a:gdLst/>
            <a:ahLst/>
            <a:cxnLst/>
            <a:rect l="l" t="t" r="r" b="b"/>
            <a:pathLst>
              <a:path w="42854" h="6286" extrusionOk="0">
                <a:moveTo>
                  <a:pt x="0" y="0"/>
                </a:moveTo>
                <a:lnTo>
                  <a:pt x="0" y="6285"/>
                </a:lnTo>
                <a:lnTo>
                  <a:pt x="42854" y="6285"/>
                </a:lnTo>
                <a:lnTo>
                  <a:pt x="428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Transform each history text into vectors</a:t>
            </a:r>
            <a:endParaRPr b="1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02" name="Google Shape;702;p42"/>
          <p:cNvSpPr/>
          <p:nvPr/>
        </p:nvSpPr>
        <p:spPr>
          <a:xfrm>
            <a:off x="989025" y="2640925"/>
            <a:ext cx="4133054" cy="380806"/>
          </a:xfrm>
          <a:custGeom>
            <a:avLst/>
            <a:gdLst/>
            <a:ahLst/>
            <a:cxnLst/>
            <a:rect l="l" t="t" r="r" b="b"/>
            <a:pathLst>
              <a:path w="42854" h="6286" extrusionOk="0">
                <a:moveTo>
                  <a:pt x="0" y="0"/>
                </a:moveTo>
                <a:lnTo>
                  <a:pt x="0" y="6285"/>
                </a:lnTo>
                <a:lnTo>
                  <a:pt x="42854" y="6285"/>
                </a:lnTo>
                <a:lnTo>
                  <a:pt x="428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Fit train data using LinearSVC Model</a:t>
            </a:r>
            <a:endParaRPr b="1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03" name="Google Shape;703;p42"/>
          <p:cNvSpPr/>
          <p:nvPr/>
        </p:nvSpPr>
        <p:spPr>
          <a:xfrm>
            <a:off x="989025" y="3184900"/>
            <a:ext cx="4133054" cy="380806"/>
          </a:xfrm>
          <a:custGeom>
            <a:avLst/>
            <a:gdLst/>
            <a:ahLst/>
            <a:cxnLst/>
            <a:rect l="l" t="t" r="r" b="b"/>
            <a:pathLst>
              <a:path w="42854" h="6286" extrusionOk="0">
                <a:moveTo>
                  <a:pt x="0" y="0"/>
                </a:moveTo>
                <a:lnTo>
                  <a:pt x="0" y="6285"/>
                </a:lnTo>
                <a:lnTo>
                  <a:pt x="42854" y="6285"/>
                </a:lnTo>
                <a:lnTo>
                  <a:pt x="428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Predict model on test data</a:t>
            </a:r>
            <a:endParaRPr b="1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04" name="Google Shape;704;p42"/>
          <p:cNvSpPr/>
          <p:nvPr/>
        </p:nvSpPr>
        <p:spPr>
          <a:xfrm>
            <a:off x="989025" y="3728875"/>
            <a:ext cx="4133054" cy="380806"/>
          </a:xfrm>
          <a:custGeom>
            <a:avLst/>
            <a:gdLst/>
            <a:ahLst/>
            <a:cxnLst/>
            <a:rect l="l" t="t" r="r" b="b"/>
            <a:pathLst>
              <a:path w="42854" h="6286" extrusionOk="0">
                <a:moveTo>
                  <a:pt x="0" y="0"/>
                </a:moveTo>
                <a:lnTo>
                  <a:pt x="0" y="6285"/>
                </a:lnTo>
                <a:lnTo>
                  <a:pt x="42854" y="6285"/>
                </a:lnTo>
                <a:lnTo>
                  <a:pt x="428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aven Pro"/>
                <a:ea typeface="Maven Pro"/>
                <a:cs typeface="Maven Pro"/>
                <a:sym typeface="Maven Pro"/>
              </a:rPr>
              <a:t>Calculate Classification Accuracy</a:t>
            </a:r>
            <a:endParaRPr b="1">
              <a:solidFill>
                <a:srgbClr val="21212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05" name="Google Shape;705;p42"/>
          <p:cNvSpPr/>
          <p:nvPr/>
        </p:nvSpPr>
        <p:spPr>
          <a:xfrm>
            <a:off x="618825" y="1552975"/>
            <a:ext cx="370200" cy="38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2"/>
          <p:cNvSpPr txBox="1">
            <a:spLocks noGrp="1"/>
          </p:cNvSpPr>
          <p:nvPr>
            <p:ph type="title" idx="4294967295"/>
          </p:nvPr>
        </p:nvSpPr>
        <p:spPr>
          <a:xfrm>
            <a:off x="641175" y="1520175"/>
            <a:ext cx="3255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1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618825" y="2096963"/>
            <a:ext cx="370200" cy="38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2"/>
          <p:cNvSpPr/>
          <p:nvPr/>
        </p:nvSpPr>
        <p:spPr>
          <a:xfrm>
            <a:off x="618825" y="2640950"/>
            <a:ext cx="370200" cy="38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2"/>
          <p:cNvSpPr/>
          <p:nvPr/>
        </p:nvSpPr>
        <p:spPr>
          <a:xfrm>
            <a:off x="618825" y="3184950"/>
            <a:ext cx="370200" cy="38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2"/>
          <p:cNvSpPr/>
          <p:nvPr/>
        </p:nvSpPr>
        <p:spPr>
          <a:xfrm>
            <a:off x="618825" y="3728925"/>
            <a:ext cx="370200" cy="38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2"/>
          <p:cNvSpPr txBox="1">
            <a:spLocks noGrp="1"/>
          </p:cNvSpPr>
          <p:nvPr>
            <p:ph type="title" idx="4294967295"/>
          </p:nvPr>
        </p:nvSpPr>
        <p:spPr>
          <a:xfrm>
            <a:off x="641175" y="3696075"/>
            <a:ext cx="3255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5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712" name="Google Shape;712;p42"/>
          <p:cNvSpPr txBox="1">
            <a:spLocks noGrp="1"/>
          </p:cNvSpPr>
          <p:nvPr>
            <p:ph type="title" idx="4294967295"/>
          </p:nvPr>
        </p:nvSpPr>
        <p:spPr>
          <a:xfrm>
            <a:off x="641175" y="2080550"/>
            <a:ext cx="3255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2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 idx="4294967295"/>
          </p:nvPr>
        </p:nvSpPr>
        <p:spPr>
          <a:xfrm>
            <a:off x="641175" y="3152088"/>
            <a:ext cx="3255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4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714" name="Google Shape;714;p42"/>
          <p:cNvSpPr txBox="1">
            <a:spLocks noGrp="1"/>
          </p:cNvSpPr>
          <p:nvPr>
            <p:ph type="title" idx="4294967295"/>
          </p:nvPr>
        </p:nvSpPr>
        <p:spPr>
          <a:xfrm>
            <a:off x="641175" y="2608113"/>
            <a:ext cx="3255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3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715" name="Google Shape;715;p42"/>
          <p:cNvSpPr txBox="1"/>
          <p:nvPr/>
        </p:nvSpPr>
        <p:spPr>
          <a:xfrm>
            <a:off x="5122075" y="2097000"/>
            <a:ext cx="35565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CountVectorizer from scikit-learn</a:t>
            </a:r>
            <a:endParaRPr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6" name="Google Shape;716;p42"/>
          <p:cNvSpPr txBox="1"/>
          <p:nvPr/>
        </p:nvSpPr>
        <p:spPr>
          <a:xfrm>
            <a:off x="5122075" y="2640950"/>
            <a:ext cx="35565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LinearSVC from scikit-learn</a:t>
            </a:r>
            <a:endParaRPr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17" name="Google Shape;7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991" y="788450"/>
            <a:ext cx="3596918" cy="12921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8" name="Google Shape;7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000" y="3118774"/>
            <a:ext cx="3211325" cy="1537875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"/>
          <p:cNvSpPr txBox="1">
            <a:spLocks noGrp="1"/>
          </p:cNvSpPr>
          <p:nvPr>
            <p:ph type="ctrTitle"/>
          </p:nvPr>
        </p:nvSpPr>
        <p:spPr>
          <a:xfrm>
            <a:off x="1474600" y="1742775"/>
            <a:ext cx="37353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48" name="Google Shape;448;p24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Motivation</a:t>
            </a:r>
            <a:endParaRPr/>
          </a:p>
        </p:txBody>
      </p:sp>
      <p:sp>
        <p:nvSpPr>
          <p:cNvPr id="449" name="Google Shape;449;p24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4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24"/>
          <p:cNvCxnSpPr>
            <a:stCxn id="44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3"/>
          <p:cNvSpPr txBox="1">
            <a:spLocks noGrp="1"/>
          </p:cNvSpPr>
          <p:nvPr>
            <p:ph type="body" idx="1"/>
          </p:nvPr>
        </p:nvSpPr>
        <p:spPr>
          <a:xfrm>
            <a:off x="5189475" y="1619850"/>
            <a:ext cx="3215700" cy="22971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Significantly </a:t>
            </a:r>
            <a:r>
              <a:rPr lang="en" sz="1700" b="1">
                <a:solidFill>
                  <a:schemeClr val="accent4"/>
                </a:solidFill>
              </a:rPr>
              <a:t>higher</a:t>
            </a:r>
            <a:r>
              <a:rPr lang="en" sz="1700">
                <a:solidFill>
                  <a:schemeClr val="accent5"/>
                </a:solidFill>
              </a:rPr>
              <a:t> prediction probability</a:t>
            </a:r>
            <a:endParaRPr sz="1700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5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No longer luck-based</a:t>
            </a:r>
            <a:endParaRPr sz="1700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5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</a:pPr>
            <a:r>
              <a:rPr lang="en" sz="1700">
                <a:solidFill>
                  <a:schemeClr val="accent5"/>
                </a:solidFill>
              </a:rPr>
              <a:t>More meaningful addition to our analysis</a:t>
            </a:r>
            <a:endParaRPr sz="1700">
              <a:solidFill>
                <a:schemeClr val="accent5"/>
              </a:solidFill>
            </a:endParaRPr>
          </a:p>
        </p:txBody>
      </p:sp>
      <p:sp>
        <p:nvSpPr>
          <p:cNvPr id="724" name="Google Shape;724;p4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Findings</a:t>
            </a:r>
            <a:endParaRPr/>
          </a:p>
        </p:txBody>
      </p:sp>
      <p:sp>
        <p:nvSpPr>
          <p:cNvPr id="725" name="Google Shape;725;p43"/>
          <p:cNvSpPr txBox="1">
            <a:spLocks noGrp="1"/>
          </p:cNvSpPr>
          <p:nvPr>
            <p:ph type="body" idx="1"/>
          </p:nvPr>
        </p:nvSpPr>
        <p:spPr>
          <a:xfrm>
            <a:off x="716463" y="1004250"/>
            <a:ext cx="43434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</a:rPr>
              <a:t>Decision Tree (Depth = 4)</a:t>
            </a:r>
            <a:endParaRPr sz="1600">
              <a:solidFill>
                <a:schemeClr val="accent4"/>
              </a:solidFill>
            </a:endParaRPr>
          </a:p>
        </p:txBody>
      </p:sp>
      <p:sp>
        <p:nvSpPr>
          <p:cNvPr id="726" name="Google Shape;726;p43"/>
          <p:cNvSpPr txBox="1">
            <a:spLocks noGrp="1"/>
          </p:cNvSpPr>
          <p:nvPr>
            <p:ph type="body" idx="1"/>
          </p:nvPr>
        </p:nvSpPr>
        <p:spPr>
          <a:xfrm>
            <a:off x="716400" y="2961150"/>
            <a:ext cx="43434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C3B1"/>
                </a:solidFill>
              </a:rPr>
              <a:t>NLP</a:t>
            </a:r>
            <a:endParaRPr sz="1600">
              <a:solidFill>
                <a:srgbClr val="00C3B1"/>
              </a:solidFill>
            </a:endParaRPr>
          </a:p>
        </p:txBody>
      </p:sp>
      <p:sp>
        <p:nvSpPr>
          <p:cNvPr id="727" name="Google Shape;727;p43"/>
          <p:cNvSpPr/>
          <p:nvPr/>
        </p:nvSpPr>
        <p:spPr>
          <a:xfrm rot="5400000">
            <a:off x="2741700" y="3072841"/>
            <a:ext cx="292800" cy="181200"/>
          </a:xfrm>
          <a:prstGeom prst="rightArrow">
            <a:avLst>
              <a:gd name="adj1" fmla="val 60943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00" y="3428700"/>
            <a:ext cx="4343475" cy="1131671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9" name="Google Shape;729;p43"/>
          <p:cNvSpPr/>
          <p:nvPr/>
        </p:nvSpPr>
        <p:spPr>
          <a:xfrm>
            <a:off x="4113400" y="3441400"/>
            <a:ext cx="889200" cy="1112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0" name="Google Shape;7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2" y="1541488"/>
            <a:ext cx="4343400" cy="1356723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1" name="Google Shape;731;p43"/>
          <p:cNvSpPr/>
          <p:nvPr/>
        </p:nvSpPr>
        <p:spPr>
          <a:xfrm>
            <a:off x="4113400" y="1619850"/>
            <a:ext cx="889200" cy="115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3"/>
          <p:cNvSpPr txBox="1"/>
          <p:nvPr/>
        </p:nvSpPr>
        <p:spPr>
          <a:xfrm>
            <a:off x="3822450" y="289500"/>
            <a:ext cx="615300" cy="492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Actual Creator</a:t>
            </a:r>
            <a:endParaRPr sz="10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33" name="Google Shape;733;p43"/>
          <p:cNvSpPr txBox="1"/>
          <p:nvPr/>
        </p:nvSpPr>
        <p:spPr>
          <a:xfrm>
            <a:off x="4605900" y="289500"/>
            <a:ext cx="768900" cy="4926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Predicted Creator</a:t>
            </a:r>
            <a:endParaRPr sz="1000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34" name="Google Shape;734;p43"/>
          <p:cNvSpPr txBox="1"/>
          <p:nvPr/>
        </p:nvSpPr>
        <p:spPr>
          <a:xfrm>
            <a:off x="5542950" y="289500"/>
            <a:ext cx="1344900" cy="492600"/>
          </a:xfrm>
          <a:prstGeom prst="rect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Maven Pro"/>
                <a:ea typeface="Maven Pro"/>
                <a:cs typeface="Maven Pro"/>
                <a:sym typeface="Maven Pro"/>
              </a:rPr>
              <a:t>Probability of being created by Marvel </a:t>
            </a:r>
            <a:endParaRPr sz="1000">
              <a:solidFill>
                <a:schemeClr val="accent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735" name="Google Shape;735;p43"/>
          <p:cNvCxnSpPr>
            <a:stCxn id="732" idx="2"/>
          </p:cNvCxnSpPr>
          <p:nvPr/>
        </p:nvCxnSpPr>
        <p:spPr>
          <a:xfrm flipH="1">
            <a:off x="2744400" y="782100"/>
            <a:ext cx="1385700" cy="854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6" name="Google Shape;736;p43"/>
          <p:cNvCxnSpPr/>
          <p:nvPr/>
        </p:nvCxnSpPr>
        <p:spPr>
          <a:xfrm flipH="1">
            <a:off x="3654675" y="787525"/>
            <a:ext cx="1341600" cy="835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7" name="Google Shape;737;p43"/>
          <p:cNvCxnSpPr>
            <a:stCxn id="734" idx="2"/>
            <a:endCxn id="731" idx="0"/>
          </p:cNvCxnSpPr>
          <p:nvPr/>
        </p:nvCxnSpPr>
        <p:spPr>
          <a:xfrm flipH="1">
            <a:off x="4557900" y="782100"/>
            <a:ext cx="1657500" cy="8379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4"/>
          <p:cNvSpPr txBox="1">
            <a:spLocks noGrp="1"/>
          </p:cNvSpPr>
          <p:nvPr>
            <p:ph type="body" idx="1"/>
          </p:nvPr>
        </p:nvSpPr>
        <p:spPr>
          <a:xfrm>
            <a:off x="618825" y="1481075"/>
            <a:ext cx="6023100" cy="24114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Point Estimation to </a:t>
            </a:r>
            <a:r>
              <a:rPr lang="en" sz="1700" b="1">
                <a:solidFill>
                  <a:schemeClr val="accent5"/>
                </a:solidFill>
              </a:rPr>
              <a:t>ensure consistency</a:t>
            </a:r>
            <a:r>
              <a:rPr lang="en" sz="1700">
                <a:solidFill>
                  <a:schemeClr val="accent5"/>
                </a:solidFill>
              </a:rPr>
              <a:t> since…</a:t>
            </a:r>
            <a:endParaRPr sz="17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●"/>
            </a:pPr>
            <a:r>
              <a:rPr lang="en" sz="1700">
                <a:solidFill>
                  <a:schemeClr val="accent1"/>
                </a:solidFill>
              </a:rPr>
              <a:t>Model created is dependent on the random split of train and test data subsets</a:t>
            </a:r>
            <a:endParaRPr sz="17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●"/>
            </a:pPr>
            <a:r>
              <a:rPr lang="en" sz="1700">
                <a:solidFill>
                  <a:schemeClr val="accent3"/>
                </a:solidFill>
              </a:rPr>
              <a:t>Varying accuracy could be erroneous</a:t>
            </a:r>
            <a:endParaRPr sz="1700" b="1">
              <a:solidFill>
                <a:schemeClr val="accent3"/>
              </a:solidFill>
            </a:endParaRPr>
          </a:p>
        </p:txBody>
      </p:sp>
      <p:sp>
        <p:nvSpPr>
          <p:cNvPr id="743" name="Google Shape;743;p4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ML Models – Point Estimation</a:t>
            </a:r>
            <a:endParaRPr/>
          </a:p>
        </p:txBody>
      </p:sp>
      <p:grpSp>
        <p:nvGrpSpPr>
          <p:cNvPr id="744" name="Google Shape;744;p44"/>
          <p:cNvGrpSpPr/>
          <p:nvPr/>
        </p:nvGrpSpPr>
        <p:grpSpPr>
          <a:xfrm>
            <a:off x="6641929" y="1829933"/>
            <a:ext cx="1999818" cy="1421943"/>
            <a:chOff x="6599718" y="2068734"/>
            <a:chExt cx="940737" cy="721067"/>
          </a:xfrm>
        </p:grpSpPr>
        <p:sp>
          <p:nvSpPr>
            <p:cNvPr id="745" name="Google Shape;745;p44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1" name="Google Shape;751;p44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752" name="Google Shape;752;p44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4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4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4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4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4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8" name="Google Shape;758;p44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759" name="Google Shape;759;p44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44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44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44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44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44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44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ML Models – Point Estimation</a:t>
            </a:r>
            <a:endParaRPr/>
          </a:p>
        </p:txBody>
      </p:sp>
      <p:sp>
        <p:nvSpPr>
          <p:cNvPr id="771" name="Google Shape;771;p45"/>
          <p:cNvSpPr txBox="1">
            <a:spLocks noGrp="1"/>
          </p:cNvSpPr>
          <p:nvPr>
            <p:ph type="body" idx="1"/>
          </p:nvPr>
        </p:nvSpPr>
        <p:spPr>
          <a:xfrm>
            <a:off x="2141100" y="2012575"/>
            <a:ext cx="11712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</a:rPr>
              <a:t>Repeat Random Split 30 times</a:t>
            </a:r>
            <a:endParaRPr sz="800">
              <a:solidFill>
                <a:schemeClr val="accent5"/>
              </a:solidFill>
            </a:endParaRPr>
          </a:p>
        </p:txBody>
      </p:sp>
      <p:sp>
        <p:nvSpPr>
          <p:cNvPr id="772" name="Google Shape;772;p45"/>
          <p:cNvSpPr/>
          <p:nvPr/>
        </p:nvSpPr>
        <p:spPr>
          <a:xfrm>
            <a:off x="2346898" y="2484575"/>
            <a:ext cx="759600" cy="431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5"/>
          <p:cNvSpPr/>
          <p:nvPr/>
        </p:nvSpPr>
        <p:spPr>
          <a:xfrm>
            <a:off x="3807750" y="1943525"/>
            <a:ext cx="1940100" cy="15132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Using Central Limit Theorem to assume Normal Distribution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74" name="Google Shape;774;p45"/>
          <p:cNvSpPr txBox="1">
            <a:spLocks noGrp="1"/>
          </p:cNvSpPr>
          <p:nvPr>
            <p:ph type="body" idx="1"/>
          </p:nvPr>
        </p:nvSpPr>
        <p:spPr>
          <a:xfrm>
            <a:off x="2141100" y="2994575"/>
            <a:ext cx="11712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</a:rPr>
              <a:t>Record Classification Accuracy values</a:t>
            </a:r>
            <a:endParaRPr sz="800">
              <a:solidFill>
                <a:schemeClr val="accent5"/>
              </a:solidFill>
            </a:endParaRPr>
          </a:p>
        </p:txBody>
      </p:sp>
      <p:sp>
        <p:nvSpPr>
          <p:cNvPr id="775" name="Google Shape;775;p45"/>
          <p:cNvSpPr txBox="1">
            <a:spLocks noGrp="1"/>
          </p:cNvSpPr>
          <p:nvPr>
            <p:ph type="body" idx="1"/>
          </p:nvPr>
        </p:nvSpPr>
        <p:spPr>
          <a:xfrm>
            <a:off x="5975600" y="2053475"/>
            <a:ext cx="11712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</a:rPr>
              <a:t>Calculate p-values and z-scores</a:t>
            </a:r>
            <a:endParaRPr sz="800">
              <a:solidFill>
                <a:schemeClr val="accent5"/>
              </a:solidFill>
            </a:endParaRPr>
          </a:p>
        </p:txBody>
      </p:sp>
      <p:sp>
        <p:nvSpPr>
          <p:cNvPr id="776" name="Google Shape;776;p45"/>
          <p:cNvSpPr/>
          <p:nvPr/>
        </p:nvSpPr>
        <p:spPr>
          <a:xfrm>
            <a:off x="6243298" y="2484575"/>
            <a:ext cx="759600" cy="431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5"/>
          <p:cNvSpPr txBox="1">
            <a:spLocks noGrp="1"/>
          </p:cNvSpPr>
          <p:nvPr>
            <p:ph type="body" idx="1"/>
          </p:nvPr>
        </p:nvSpPr>
        <p:spPr>
          <a:xfrm>
            <a:off x="5975600" y="2994575"/>
            <a:ext cx="1171200" cy="43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</a:rPr>
              <a:t>Calculate 95% Confidence Interval</a:t>
            </a:r>
            <a:endParaRPr sz="800">
              <a:solidFill>
                <a:schemeClr val="accent5"/>
              </a:solidFill>
            </a:endParaRPr>
          </a:p>
        </p:txBody>
      </p:sp>
      <p:sp>
        <p:nvSpPr>
          <p:cNvPr id="778" name="Google Shape;778;p45"/>
          <p:cNvSpPr/>
          <p:nvPr/>
        </p:nvSpPr>
        <p:spPr>
          <a:xfrm>
            <a:off x="4105925" y="1227550"/>
            <a:ext cx="1407000" cy="477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Decision Tree Model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79" name="Google Shape;7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400" y="1427388"/>
            <a:ext cx="759601" cy="75960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45"/>
          <p:cNvSpPr txBox="1"/>
          <p:nvPr/>
        </p:nvSpPr>
        <p:spPr>
          <a:xfrm>
            <a:off x="664100" y="2109376"/>
            <a:ext cx="1522200" cy="35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Decision Tree Model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81" name="Google Shape;781;p45"/>
          <p:cNvSpPr txBox="1"/>
          <p:nvPr/>
        </p:nvSpPr>
        <p:spPr>
          <a:xfrm>
            <a:off x="895838" y="3618863"/>
            <a:ext cx="1058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NLP Model</a:t>
            </a:r>
            <a:endParaRPr sz="11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782" name="Google Shape;782;p45"/>
          <p:cNvGrpSpPr/>
          <p:nvPr/>
        </p:nvGrpSpPr>
        <p:grpSpPr>
          <a:xfrm>
            <a:off x="916440" y="3072677"/>
            <a:ext cx="1017534" cy="609004"/>
            <a:chOff x="5767415" y="4000115"/>
            <a:chExt cx="1017534" cy="609004"/>
          </a:xfrm>
        </p:grpSpPr>
        <p:pic>
          <p:nvPicPr>
            <p:cNvPr id="783" name="Google Shape;78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6243299" y="4000115"/>
              <a:ext cx="541650" cy="54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" name="Google Shape;784;p45"/>
            <p:cNvSpPr/>
            <p:nvPr/>
          </p:nvSpPr>
          <p:spPr>
            <a:xfrm>
              <a:off x="5975600" y="4093950"/>
              <a:ext cx="338700" cy="35400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5" name="Google Shape;785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7415" y="4067469"/>
              <a:ext cx="541650" cy="541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6" name="Google Shape;78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8350" y="2233713"/>
            <a:ext cx="1017524" cy="10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ML Models – Point Estimation</a:t>
            </a:r>
            <a:endParaRPr/>
          </a:p>
        </p:txBody>
      </p:sp>
      <p:pic>
        <p:nvPicPr>
          <p:cNvPr id="792" name="Google Shape;7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50" y="3059227"/>
            <a:ext cx="6881701" cy="440859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3" name="Google Shape;7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50" y="2146600"/>
            <a:ext cx="6881692" cy="390525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4" name="Google Shape;794;p46"/>
          <p:cNvSpPr txBox="1">
            <a:spLocks noGrp="1"/>
          </p:cNvSpPr>
          <p:nvPr>
            <p:ph type="subTitle" idx="4294967295"/>
          </p:nvPr>
        </p:nvSpPr>
        <p:spPr>
          <a:xfrm>
            <a:off x="647050" y="1762050"/>
            <a:ext cx="70131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z-score and p-value:</a:t>
            </a:r>
            <a:endParaRPr sz="1500"/>
          </a:p>
        </p:txBody>
      </p:sp>
      <p:sp>
        <p:nvSpPr>
          <p:cNvPr id="795" name="Google Shape;795;p46"/>
          <p:cNvSpPr txBox="1">
            <a:spLocks noGrp="1"/>
          </p:cNvSpPr>
          <p:nvPr>
            <p:ph type="subTitle" idx="4294967295"/>
          </p:nvPr>
        </p:nvSpPr>
        <p:spPr>
          <a:xfrm>
            <a:off x="647050" y="2678225"/>
            <a:ext cx="70131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Confidence interval</a:t>
            </a:r>
            <a:endParaRPr sz="1500"/>
          </a:p>
        </p:txBody>
      </p:sp>
      <p:sp>
        <p:nvSpPr>
          <p:cNvPr id="796" name="Google Shape;796;p46"/>
          <p:cNvSpPr txBox="1">
            <a:spLocks noGrp="1"/>
          </p:cNvSpPr>
          <p:nvPr>
            <p:ph type="subTitle" idx="4294967295"/>
          </p:nvPr>
        </p:nvSpPr>
        <p:spPr>
          <a:xfrm>
            <a:off x="618825" y="1219775"/>
            <a:ext cx="70131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u="sng"/>
              <a:t>Statistics from point estimation</a:t>
            </a:r>
            <a:endParaRPr sz="1500" u="sng"/>
          </a:p>
        </p:txBody>
      </p:sp>
      <p:sp>
        <p:nvSpPr>
          <p:cNvPr id="797" name="Google Shape;797;p46"/>
          <p:cNvSpPr/>
          <p:nvPr/>
        </p:nvSpPr>
        <p:spPr>
          <a:xfrm>
            <a:off x="3494350" y="3745200"/>
            <a:ext cx="821700" cy="6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6"/>
          <p:cNvSpPr txBox="1">
            <a:spLocks noGrp="1"/>
          </p:cNvSpPr>
          <p:nvPr>
            <p:ph type="title" idx="4294967295"/>
          </p:nvPr>
        </p:nvSpPr>
        <p:spPr>
          <a:xfrm>
            <a:off x="3494350" y="379727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99%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9" name="Google Shape;799;p46"/>
          <p:cNvSpPr/>
          <p:nvPr/>
        </p:nvSpPr>
        <p:spPr>
          <a:xfrm>
            <a:off x="7050925" y="3745200"/>
            <a:ext cx="821700" cy="67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6"/>
          <p:cNvSpPr txBox="1">
            <a:spLocks noGrp="1"/>
          </p:cNvSpPr>
          <p:nvPr>
            <p:ph type="title" idx="4294967295"/>
          </p:nvPr>
        </p:nvSpPr>
        <p:spPr>
          <a:xfrm>
            <a:off x="7050925" y="379727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95%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1" name="Google Shape;801;p46"/>
          <p:cNvSpPr txBox="1"/>
          <p:nvPr/>
        </p:nvSpPr>
        <p:spPr>
          <a:xfrm>
            <a:off x="1112050" y="3750925"/>
            <a:ext cx="2382300" cy="670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Significance Level of</a:t>
            </a:r>
            <a:endParaRPr sz="16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2" name="Google Shape;802;p46"/>
          <p:cNvSpPr txBox="1"/>
          <p:nvPr/>
        </p:nvSpPr>
        <p:spPr>
          <a:xfrm>
            <a:off x="4668750" y="3745200"/>
            <a:ext cx="2382300" cy="670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Confidence Level of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7"/>
          <p:cNvSpPr txBox="1">
            <a:spLocks noGrp="1"/>
          </p:cNvSpPr>
          <p:nvPr>
            <p:ph type="body" idx="1"/>
          </p:nvPr>
        </p:nvSpPr>
        <p:spPr>
          <a:xfrm>
            <a:off x="618825" y="1196525"/>
            <a:ext cx="5293800" cy="9060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 is the most optimal depth to prevent </a:t>
            </a:r>
            <a:r>
              <a:rPr lang="en" sz="2000" b="1"/>
              <a:t>underfitting</a:t>
            </a:r>
            <a:r>
              <a:rPr lang="en" sz="2000"/>
              <a:t> and </a:t>
            </a:r>
            <a:r>
              <a:rPr lang="en" sz="2000" b="1"/>
              <a:t>overfitting</a:t>
            </a:r>
            <a:r>
              <a:rPr lang="en" sz="2000"/>
              <a:t>?</a:t>
            </a:r>
            <a:endParaRPr sz="2000"/>
          </a:p>
        </p:txBody>
      </p:sp>
      <p:sp>
        <p:nvSpPr>
          <p:cNvPr id="808" name="Google Shape;808;p4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Decision Tree – Optimal depth</a:t>
            </a:r>
            <a:endParaRPr/>
          </a:p>
        </p:txBody>
      </p:sp>
      <p:pic>
        <p:nvPicPr>
          <p:cNvPr id="809" name="Google Shape;8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89625"/>
            <a:ext cx="381000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7"/>
          <p:cNvSpPr txBox="1">
            <a:spLocks noGrp="1"/>
          </p:cNvSpPr>
          <p:nvPr>
            <p:ph type="subTitle" idx="4294967295"/>
          </p:nvPr>
        </p:nvSpPr>
        <p:spPr>
          <a:xfrm>
            <a:off x="4713850" y="2102525"/>
            <a:ext cx="3541200" cy="17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By rebuilding the tree with depths ranging from 1 to 20…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Observed that </a:t>
            </a:r>
            <a:r>
              <a:rPr lang="en" sz="1500">
                <a:solidFill>
                  <a:srgbClr val="00C3B1"/>
                </a:solidFill>
              </a:rPr>
              <a:t>most optimal depth</a:t>
            </a:r>
            <a:r>
              <a:rPr lang="en" sz="1500"/>
              <a:t> is around 5!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8"/>
          <p:cNvSpPr txBox="1">
            <a:spLocks noGrp="1"/>
          </p:cNvSpPr>
          <p:nvPr>
            <p:ph type="ctrTitle"/>
          </p:nvPr>
        </p:nvSpPr>
        <p:spPr>
          <a:xfrm>
            <a:off x="627950" y="1641475"/>
            <a:ext cx="5428500" cy="131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Conclusion</a:t>
            </a:r>
            <a:endParaRPr sz="3900"/>
          </a:p>
        </p:txBody>
      </p:sp>
      <p:sp>
        <p:nvSpPr>
          <p:cNvPr id="816" name="Google Shape;816;p48"/>
          <p:cNvSpPr txBox="1">
            <a:spLocks noGrp="1"/>
          </p:cNvSpPr>
          <p:nvPr>
            <p:ph type="subTitle" idx="1"/>
          </p:nvPr>
        </p:nvSpPr>
        <p:spPr>
          <a:xfrm>
            <a:off x="1617501" y="3017150"/>
            <a:ext cx="47787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8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8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9" name="Google Shape;819;p48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8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1" name="Google Shape;821;p48"/>
          <p:cNvCxnSpPr>
            <a:stCxn id="817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from the Project</a:t>
            </a:r>
            <a:endParaRPr/>
          </a:p>
        </p:txBody>
      </p:sp>
      <p:sp>
        <p:nvSpPr>
          <p:cNvPr id="827" name="Google Shape;827;p49"/>
          <p:cNvSpPr txBox="1">
            <a:spLocks noGrp="1"/>
          </p:cNvSpPr>
          <p:nvPr>
            <p:ph type="body" idx="4294967295"/>
          </p:nvPr>
        </p:nvSpPr>
        <p:spPr>
          <a:xfrm>
            <a:off x="618825" y="1394075"/>
            <a:ext cx="5208300" cy="24288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Predictable difference between the heroes between Marvel and DC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Insights and understandings may even be used to predict </a:t>
            </a:r>
            <a:r>
              <a:rPr lang="en" sz="1700" b="1"/>
              <a:t>future </a:t>
            </a:r>
            <a:r>
              <a:rPr lang="en" sz="1700"/>
              <a:t>heroes</a:t>
            </a:r>
            <a:endParaRPr sz="1700"/>
          </a:p>
        </p:txBody>
      </p:sp>
      <p:pic>
        <p:nvPicPr>
          <p:cNvPr id="828" name="Google Shape;8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850" y="648875"/>
            <a:ext cx="1567775" cy="15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850" y="2932700"/>
            <a:ext cx="1567775" cy="15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49"/>
          <p:cNvSpPr txBox="1"/>
          <p:nvPr/>
        </p:nvSpPr>
        <p:spPr>
          <a:xfrm>
            <a:off x="6705638" y="2289975"/>
            <a:ext cx="148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VS</a:t>
            </a:r>
            <a:endParaRPr sz="2500" b="1">
              <a:solidFill>
                <a:schemeClr val="accent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VS NLP</a:t>
            </a:r>
            <a:endParaRPr/>
          </a:p>
        </p:txBody>
      </p:sp>
      <p:sp>
        <p:nvSpPr>
          <p:cNvPr id="836" name="Google Shape;836;p50"/>
          <p:cNvSpPr/>
          <p:nvPr/>
        </p:nvSpPr>
        <p:spPr>
          <a:xfrm>
            <a:off x="3936800" y="1537250"/>
            <a:ext cx="72" cy="2387473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0"/>
          <p:cNvSpPr/>
          <p:nvPr/>
        </p:nvSpPr>
        <p:spPr>
          <a:xfrm>
            <a:off x="4922627" y="1537250"/>
            <a:ext cx="72" cy="2387473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50"/>
          <p:cNvSpPr/>
          <p:nvPr/>
        </p:nvSpPr>
        <p:spPr>
          <a:xfrm>
            <a:off x="5908455" y="1537250"/>
            <a:ext cx="72" cy="2387473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lt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0"/>
          <p:cNvSpPr/>
          <p:nvPr/>
        </p:nvSpPr>
        <p:spPr>
          <a:xfrm>
            <a:off x="6894353" y="1537250"/>
            <a:ext cx="72" cy="2387473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chemeClr val="lt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50"/>
          <p:cNvGrpSpPr/>
          <p:nvPr/>
        </p:nvGrpSpPr>
        <p:grpSpPr>
          <a:xfrm>
            <a:off x="3936802" y="1697625"/>
            <a:ext cx="2542476" cy="274899"/>
            <a:chOff x="3828652" y="3897738"/>
            <a:chExt cx="2542476" cy="274899"/>
          </a:xfrm>
        </p:grpSpPr>
        <p:sp>
          <p:nvSpPr>
            <p:cNvPr id="841" name="Google Shape;841;p50"/>
            <p:cNvSpPr/>
            <p:nvPr/>
          </p:nvSpPr>
          <p:spPr>
            <a:xfrm>
              <a:off x="3829523" y="3897738"/>
              <a:ext cx="1716149" cy="106399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3828652" y="4067138"/>
              <a:ext cx="2542476" cy="105499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Google Shape;843;p50"/>
          <p:cNvSpPr txBox="1">
            <a:spLocks noGrp="1"/>
          </p:cNvSpPr>
          <p:nvPr>
            <p:ph type="ctrTitle" idx="4294967295"/>
          </p:nvPr>
        </p:nvSpPr>
        <p:spPr>
          <a:xfrm>
            <a:off x="1255900" y="1439400"/>
            <a:ext cx="22698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Classification Accuracy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844" name="Google Shape;844;p50"/>
          <p:cNvSpPr txBox="1">
            <a:spLocks noGrp="1"/>
          </p:cNvSpPr>
          <p:nvPr>
            <p:ph type="subTitle" idx="4294967295"/>
          </p:nvPr>
        </p:nvSpPr>
        <p:spPr>
          <a:xfrm>
            <a:off x="618825" y="1650475"/>
            <a:ext cx="2906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 Average Accuracy of prediction between Decision tree and NLP</a:t>
            </a:r>
            <a:endParaRPr sz="1400"/>
          </a:p>
        </p:txBody>
      </p:sp>
      <p:sp>
        <p:nvSpPr>
          <p:cNvPr id="845" name="Google Shape;845;p50"/>
          <p:cNvSpPr/>
          <p:nvPr/>
        </p:nvSpPr>
        <p:spPr>
          <a:xfrm>
            <a:off x="7726350" y="2623225"/>
            <a:ext cx="148200" cy="14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50"/>
          <p:cNvSpPr/>
          <p:nvPr/>
        </p:nvSpPr>
        <p:spPr>
          <a:xfrm>
            <a:off x="7726350" y="2867650"/>
            <a:ext cx="148200" cy="14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50"/>
          <p:cNvSpPr txBox="1">
            <a:spLocks noGrp="1"/>
          </p:cNvSpPr>
          <p:nvPr>
            <p:ph type="subTitle" idx="4294967295"/>
          </p:nvPr>
        </p:nvSpPr>
        <p:spPr>
          <a:xfrm>
            <a:off x="3733138" y="1312975"/>
            <a:ext cx="407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/>
              <a:t>0%</a:t>
            </a:r>
            <a:endParaRPr sz="800"/>
          </a:p>
        </p:txBody>
      </p:sp>
      <p:sp>
        <p:nvSpPr>
          <p:cNvPr id="848" name="Google Shape;848;p50"/>
          <p:cNvSpPr txBox="1">
            <a:spLocks noGrp="1"/>
          </p:cNvSpPr>
          <p:nvPr>
            <p:ph type="subTitle" idx="4294967295"/>
          </p:nvPr>
        </p:nvSpPr>
        <p:spPr>
          <a:xfrm>
            <a:off x="4718950" y="1312975"/>
            <a:ext cx="407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/>
              <a:t>25%</a:t>
            </a:r>
            <a:endParaRPr sz="800"/>
          </a:p>
        </p:txBody>
      </p:sp>
      <p:sp>
        <p:nvSpPr>
          <p:cNvPr id="849" name="Google Shape;849;p50"/>
          <p:cNvSpPr txBox="1">
            <a:spLocks noGrp="1"/>
          </p:cNvSpPr>
          <p:nvPr>
            <p:ph type="subTitle" idx="4294967295"/>
          </p:nvPr>
        </p:nvSpPr>
        <p:spPr>
          <a:xfrm>
            <a:off x="5704825" y="1312975"/>
            <a:ext cx="407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/>
              <a:t>75%</a:t>
            </a:r>
            <a:endParaRPr sz="800"/>
          </a:p>
        </p:txBody>
      </p:sp>
      <p:sp>
        <p:nvSpPr>
          <p:cNvPr id="850" name="Google Shape;850;p50"/>
          <p:cNvSpPr txBox="1">
            <a:spLocks noGrp="1"/>
          </p:cNvSpPr>
          <p:nvPr>
            <p:ph type="subTitle" idx="4294967295"/>
          </p:nvPr>
        </p:nvSpPr>
        <p:spPr>
          <a:xfrm>
            <a:off x="6690625" y="1312975"/>
            <a:ext cx="4848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/>
              <a:t>100%</a:t>
            </a:r>
            <a:endParaRPr sz="800"/>
          </a:p>
        </p:txBody>
      </p:sp>
      <p:sp>
        <p:nvSpPr>
          <p:cNvPr id="851" name="Google Shape;851;p50"/>
          <p:cNvSpPr txBox="1">
            <a:spLocks noGrp="1"/>
          </p:cNvSpPr>
          <p:nvPr>
            <p:ph type="subTitle" idx="4294967295"/>
          </p:nvPr>
        </p:nvSpPr>
        <p:spPr>
          <a:xfrm>
            <a:off x="7816769" y="2520342"/>
            <a:ext cx="1113000" cy="2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Decision Tree</a:t>
            </a:r>
            <a:endParaRPr sz="1000"/>
          </a:p>
        </p:txBody>
      </p:sp>
      <p:sp>
        <p:nvSpPr>
          <p:cNvPr id="852" name="Google Shape;852;p50"/>
          <p:cNvSpPr txBox="1">
            <a:spLocks noGrp="1"/>
          </p:cNvSpPr>
          <p:nvPr>
            <p:ph type="subTitle" idx="4294967295"/>
          </p:nvPr>
        </p:nvSpPr>
        <p:spPr>
          <a:xfrm>
            <a:off x="7822536" y="2765394"/>
            <a:ext cx="6147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NLP</a:t>
            </a:r>
            <a:endParaRPr sz="1000"/>
          </a:p>
        </p:txBody>
      </p:sp>
      <p:sp>
        <p:nvSpPr>
          <p:cNvPr id="853" name="Google Shape;853;p50"/>
          <p:cNvSpPr txBox="1">
            <a:spLocks noGrp="1"/>
          </p:cNvSpPr>
          <p:nvPr>
            <p:ph type="subTitle" idx="4294967295"/>
          </p:nvPr>
        </p:nvSpPr>
        <p:spPr>
          <a:xfrm>
            <a:off x="5462800" y="1223414"/>
            <a:ext cx="407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63%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854" name="Google Shape;854;p50"/>
          <p:cNvSpPr/>
          <p:nvPr/>
        </p:nvSpPr>
        <p:spPr>
          <a:xfrm flipH="1">
            <a:off x="5646754" y="1448701"/>
            <a:ext cx="39500" cy="337447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50"/>
          <p:cNvSpPr txBox="1">
            <a:spLocks noGrp="1"/>
          </p:cNvSpPr>
          <p:nvPr>
            <p:ph type="subTitle" idx="4294967295"/>
          </p:nvPr>
        </p:nvSpPr>
        <p:spPr>
          <a:xfrm>
            <a:off x="6284696" y="1402349"/>
            <a:ext cx="407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accent5"/>
                </a:solidFill>
              </a:rPr>
              <a:t>85%</a:t>
            </a:r>
            <a:endParaRPr sz="800">
              <a:solidFill>
                <a:schemeClr val="accent5"/>
              </a:solidFill>
            </a:endParaRPr>
          </a:p>
        </p:txBody>
      </p:sp>
      <p:sp>
        <p:nvSpPr>
          <p:cNvPr id="856" name="Google Shape;856;p50"/>
          <p:cNvSpPr/>
          <p:nvPr/>
        </p:nvSpPr>
        <p:spPr>
          <a:xfrm flipH="1">
            <a:off x="6468650" y="1627636"/>
            <a:ext cx="39500" cy="337447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accent5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7" name="Google Shape;857;p50"/>
          <p:cNvGrpSpPr/>
          <p:nvPr/>
        </p:nvGrpSpPr>
        <p:grpSpPr>
          <a:xfrm>
            <a:off x="3938650" y="2596550"/>
            <a:ext cx="2693574" cy="274874"/>
            <a:chOff x="3828650" y="3897751"/>
            <a:chExt cx="2693574" cy="274874"/>
          </a:xfrm>
        </p:grpSpPr>
        <p:sp>
          <p:nvSpPr>
            <p:cNvPr id="858" name="Google Shape;858;p50"/>
            <p:cNvSpPr/>
            <p:nvPr/>
          </p:nvSpPr>
          <p:spPr>
            <a:xfrm>
              <a:off x="3829525" y="3897751"/>
              <a:ext cx="1874279" cy="106373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3828650" y="4067151"/>
              <a:ext cx="2693574" cy="105474"/>
            </a:xfrm>
            <a:custGeom>
              <a:avLst/>
              <a:gdLst/>
              <a:ahLst/>
              <a:cxnLst/>
              <a:rect l="l" t="t" r="r" b="b"/>
              <a:pathLst>
                <a:path w="50366" h="1475" extrusionOk="0">
                  <a:moveTo>
                    <a:pt x="743" y="0"/>
                  </a:moveTo>
                  <a:cubicBezTo>
                    <a:pt x="340" y="0"/>
                    <a:pt x="0" y="328"/>
                    <a:pt x="0" y="731"/>
                  </a:cubicBezTo>
                  <a:cubicBezTo>
                    <a:pt x="13" y="1147"/>
                    <a:pt x="340" y="1474"/>
                    <a:pt x="743" y="1474"/>
                  </a:cubicBezTo>
                  <a:lnTo>
                    <a:pt x="49635" y="1474"/>
                  </a:lnTo>
                  <a:cubicBezTo>
                    <a:pt x="50038" y="1474"/>
                    <a:pt x="50366" y="1147"/>
                    <a:pt x="50366" y="731"/>
                  </a:cubicBezTo>
                  <a:cubicBezTo>
                    <a:pt x="50366" y="328"/>
                    <a:pt x="50038" y="0"/>
                    <a:pt x="49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50"/>
          <p:cNvSpPr txBox="1">
            <a:spLocks noGrp="1"/>
          </p:cNvSpPr>
          <p:nvPr>
            <p:ph type="ctrTitle" idx="4294967295"/>
          </p:nvPr>
        </p:nvSpPr>
        <p:spPr>
          <a:xfrm>
            <a:off x="1255813" y="2306100"/>
            <a:ext cx="22698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True Positive Rate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861" name="Google Shape;861;p50"/>
          <p:cNvSpPr txBox="1">
            <a:spLocks noGrp="1"/>
          </p:cNvSpPr>
          <p:nvPr>
            <p:ph type="subTitle" idx="4294967295"/>
          </p:nvPr>
        </p:nvSpPr>
        <p:spPr>
          <a:xfrm>
            <a:off x="618737" y="2517175"/>
            <a:ext cx="2906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Average Probability that an actual positive will test positive</a:t>
            </a:r>
            <a:endParaRPr sz="1400"/>
          </a:p>
        </p:txBody>
      </p:sp>
      <p:sp>
        <p:nvSpPr>
          <p:cNvPr id="862" name="Google Shape;862;p50"/>
          <p:cNvSpPr txBox="1">
            <a:spLocks noGrp="1"/>
          </p:cNvSpPr>
          <p:nvPr>
            <p:ph type="ctrTitle" idx="4294967295"/>
          </p:nvPr>
        </p:nvSpPr>
        <p:spPr>
          <a:xfrm>
            <a:off x="1255813" y="3278000"/>
            <a:ext cx="22698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</a:rPr>
              <a:t>False Positive Rate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863" name="Google Shape;863;p50"/>
          <p:cNvSpPr txBox="1">
            <a:spLocks noGrp="1"/>
          </p:cNvSpPr>
          <p:nvPr>
            <p:ph type="subTitle" idx="4294967295"/>
          </p:nvPr>
        </p:nvSpPr>
        <p:spPr>
          <a:xfrm>
            <a:off x="618737" y="3489075"/>
            <a:ext cx="2906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Average Probability that it is negative but predicted as positive </a:t>
            </a:r>
            <a:endParaRPr sz="1400"/>
          </a:p>
        </p:txBody>
      </p:sp>
      <p:grpSp>
        <p:nvGrpSpPr>
          <p:cNvPr id="864" name="Google Shape;864;p50"/>
          <p:cNvGrpSpPr/>
          <p:nvPr/>
        </p:nvGrpSpPr>
        <p:grpSpPr>
          <a:xfrm>
            <a:off x="3936800" y="3495450"/>
            <a:ext cx="1242005" cy="282230"/>
            <a:chOff x="3936800" y="3266850"/>
            <a:chExt cx="1242005" cy="282230"/>
          </a:xfrm>
        </p:grpSpPr>
        <p:sp>
          <p:nvSpPr>
            <p:cNvPr id="865" name="Google Shape;865;p50"/>
            <p:cNvSpPr/>
            <p:nvPr/>
          </p:nvSpPr>
          <p:spPr>
            <a:xfrm>
              <a:off x="3939624" y="3266850"/>
              <a:ext cx="1239180" cy="106373"/>
            </a:xfrm>
            <a:custGeom>
              <a:avLst/>
              <a:gdLst/>
              <a:ahLst/>
              <a:cxnLst/>
              <a:rect l="l" t="t" r="r" b="b"/>
              <a:pathLst>
                <a:path w="31251" h="1488" extrusionOk="0">
                  <a:moveTo>
                    <a:pt x="744" y="0"/>
                  </a:moveTo>
                  <a:cubicBezTo>
                    <a:pt x="328" y="0"/>
                    <a:pt x="1" y="340"/>
                    <a:pt x="1" y="744"/>
                  </a:cubicBezTo>
                  <a:cubicBezTo>
                    <a:pt x="1" y="1159"/>
                    <a:pt x="328" y="1487"/>
                    <a:pt x="744" y="1487"/>
                  </a:cubicBezTo>
                  <a:lnTo>
                    <a:pt x="30507" y="1487"/>
                  </a:lnTo>
                  <a:cubicBezTo>
                    <a:pt x="30911" y="1487"/>
                    <a:pt x="31251" y="1159"/>
                    <a:pt x="31251" y="744"/>
                  </a:cubicBezTo>
                  <a:cubicBezTo>
                    <a:pt x="31251" y="340"/>
                    <a:pt x="30911" y="0"/>
                    <a:pt x="30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3936800" y="3442700"/>
              <a:ext cx="233010" cy="106380"/>
            </a:xfrm>
            <a:prstGeom prst="flowChartTerminator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50"/>
          <p:cNvSpPr txBox="1">
            <a:spLocks noGrp="1"/>
          </p:cNvSpPr>
          <p:nvPr>
            <p:ph type="subTitle" idx="4294967295"/>
          </p:nvPr>
        </p:nvSpPr>
        <p:spPr>
          <a:xfrm>
            <a:off x="5613801" y="2136664"/>
            <a:ext cx="407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68%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868" name="Google Shape;868;p50"/>
          <p:cNvSpPr/>
          <p:nvPr/>
        </p:nvSpPr>
        <p:spPr>
          <a:xfrm flipH="1">
            <a:off x="5797756" y="2361951"/>
            <a:ext cx="39500" cy="337447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50"/>
          <p:cNvSpPr txBox="1">
            <a:spLocks noGrp="1"/>
          </p:cNvSpPr>
          <p:nvPr>
            <p:ph type="subTitle" idx="4294967295"/>
          </p:nvPr>
        </p:nvSpPr>
        <p:spPr>
          <a:xfrm>
            <a:off x="4975979" y="3036953"/>
            <a:ext cx="407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44%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870" name="Google Shape;870;p50"/>
          <p:cNvSpPr/>
          <p:nvPr/>
        </p:nvSpPr>
        <p:spPr>
          <a:xfrm flipH="1">
            <a:off x="5159933" y="3262240"/>
            <a:ext cx="39500" cy="337447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0"/>
          <p:cNvSpPr txBox="1">
            <a:spLocks noGrp="1"/>
          </p:cNvSpPr>
          <p:nvPr>
            <p:ph type="subTitle" idx="4294967295"/>
          </p:nvPr>
        </p:nvSpPr>
        <p:spPr>
          <a:xfrm>
            <a:off x="6430046" y="2306099"/>
            <a:ext cx="407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accent5"/>
                </a:solidFill>
              </a:rPr>
              <a:t>92%</a:t>
            </a:r>
            <a:endParaRPr sz="800">
              <a:solidFill>
                <a:schemeClr val="accent5"/>
              </a:solidFill>
            </a:endParaRPr>
          </a:p>
        </p:txBody>
      </p:sp>
      <p:sp>
        <p:nvSpPr>
          <p:cNvPr id="872" name="Google Shape;872;p50"/>
          <p:cNvSpPr/>
          <p:nvPr/>
        </p:nvSpPr>
        <p:spPr>
          <a:xfrm flipH="1">
            <a:off x="6614000" y="2531386"/>
            <a:ext cx="39500" cy="337447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accent5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50"/>
          <p:cNvSpPr txBox="1">
            <a:spLocks noGrp="1"/>
          </p:cNvSpPr>
          <p:nvPr>
            <p:ph type="subTitle" idx="4294967295"/>
          </p:nvPr>
        </p:nvSpPr>
        <p:spPr>
          <a:xfrm>
            <a:off x="3957957" y="3924717"/>
            <a:ext cx="407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accent5"/>
                </a:solidFill>
              </a:rPr>
              <a:t>10%</a:t>
            </a:r>
            <a:endParaRPr sz="800">
              <a:solidFill>
                <a:schemeClr val="accent5"/>
              </a:solidFill>
            </a:endParaRPr>
          </a:p>
        </p:txBody>
      </p:sp>
      <p:sp>
        <p:nvSpPr>
          <p:cNvPr id="874" name="Google Shape;874;p50"/>
          <p:cNvSpPr/>
          <p:nvPr/>
        </p:nvSpPr>
        <p:spPr>
          <a:xfrm flipH="1">
            <a:off x="4155820" y="3695151"/>
            <a:ext cx="39500" cy="337447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chemeClr val="accent5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and Inspiration</a:t>
            </a:r>
            <a:endParaRPr/>
          </a:p>
        </p:txBody>
      </p:sp>
      <p:sp>
        <p:nvSpPr>
          <p:cNvPr id="880" name="Google Shape;880;p51"/>
          <p:cNvSpPr txBox="1">
            <a:spLocks noGrp="1"/>
          </p:cNvSpPr>
          <p:nvPr>
            <p:ph type="body" idx="4294967295"/>
          </p:nvPr>
        </p:nvSpPr>
        <p:spPr>
          <a:xfrm>
            <a:off x="618825" y="1394075"/>
            <a:ext cx="6111000" cy="2873400"/>
          </a:xfrm>
          <a:prstGeom prst="rect">
            <a:avLst/>
          </a:prstGeom>
          <a:solidFill>
            <a:srgbClr val="21212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This project has greatly…</a:t>
            </a:r>
            <a:endParaRPr sz="1700">
              <a:solidFill>
                <a:schemeClr val="accent5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Inspired us to try more advanced NLP models in the future!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Motivated us to do self-learning to find better solutions!</a:t>
            </a:r>
            <a:endParaRPr sz="1700"/>
          </a:p>
        </p:txBody>
      </p:sp>
      <p:pic>
        <p:nvPicPr>
          <p:cNvPr id="881" name="Google Shape;8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775" y="1846113"/>
            <a:ext cx="1524724" cy="1524724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51"/>
          <p:cNvSpPr/>
          <p:nvPr/>
        </p:nvSpPr>
        <p:spPr>
          <a:xfrm>
            <a:off x="747075" y="1895425"/>
            <a:ext cx="611700" cy="6198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1"/>
          <p:cNvSpPr txBox="1"/>
          <p:nvPr/>
        </p:nvSpPr>
        <p:spPr>
          <a:xfrm>
            <a:off x="776405" y="2040331"/>
            <a:ext cx="5532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845"/>
                </a:solidFill>
                <a:latin typeface="Share Tech"/>
                <a:ea typeface="Share Tech"/>
                <a:cs typeface="Share Tech"/>
                <a:sym typeface="Share Tech"/>
              </a:rPr>
              <a:t>01</a:t>
            </a:r>
            <a:endParaRPr sz="2000">
              <a:solidFill>
                <a:srgbClr val="002845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884" name="Google Shape;884;p51"/>
          <p:cNvSpPr/>
          <p:nvPr/>
        </p:nvSpPr>
        <p:spPr>
          <a:xfrm>
            <a:off x="747075" y="3203075"/>
            <a:ext cx="611700" cy="6198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1"/>
          <p:cNvSpPr txBox="1"/>
          <p:nvPr/>
        </p:nvSpPr>
        <p:spPr>
          <a:xfrm>
            <a:off x="776405" y="3347981"/>
            <a:ext cx="5532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845"/>
                </a:solidFill>
                <a:latin typeface="Share Tech"/>
                <a:ea typeface="Share Tech"/>
                <a:cs typeface="Share Tech"/>
                <a:sym typeface="Share Tech"/>
              </a:rPr>
              <a:t>02</a:t>
            </a:r>
            <a:endParaRPr sz="2000">
              <a:solidFill>
                <a:srgbClr val="002845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2"/>
          <p:cNvSpPr txBox="1">
            <a:spLocks noGrp="1"/>
          </p:cNvSpPr>
          <p:nvPr>
            <p:ph type="title"/>
          </p:nvPr>
        </p:nvSpPr>
        <p:spPr>
          <a:xfrm>
            <a:off x="3079475" y="1496400"/>
            <a:ext cx="2985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>
                <a:solidFill>
                  <a:schemeClr val="accent3"/>
                </a:solidFill>
              </a:rPr>
              <a:t>YOU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"/>
          <p:cNvSpPr txBox="1">
            <a:spLocks noGrp="1"/>
          </p:cNvSpPr>
          <p:nvPr>
            <p:ph type="title"/>
          </p:nvPr>
        </p:nvSpPr>
        <p:spPr>
          <a:xfrm>
            <a:off x="1733700" y="588525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Why did we choose superheroes?</a:t>
            </a:r>
            <a:endParaRPr sz="4000"/>
          </a:p>
        </p:txBody>
      </p:sp>
      <p:pic>
        <p:nvPicPr>
          <p:cNvPr id="459" name="Google Shape;4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2086946"/>
            <a:ext cx="4457700" cy="2507458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4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Huge collection of superheroes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Myriad of information on each and every superhero</a:t>
            </a:r>
            <a:endParaRPr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Hard to analyse by hand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65" name="Google Shape;465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4472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Motivation</a:t>
            </a:r>
            <a:endParaRPr/>
          </a:p>
        </p:txBody>
      </p:sp>
      <p:grpSp>
        <p:nvGrpSpPr>
          <p:cNvPr id="466" name="Google Shape;466;p26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467" name="Google Shape;467;p26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2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487" name="Google Shape;487;p26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2" name="Google Shape;4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350" y="1251852"/>
            <a:ext cx="2349425" cy="1319897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3" name="Google Shape;4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350" y="2610030"/>
            <a:ext cx="2349424" cy="122979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2515200" y="1162525"/>
            <a:ext cx="4099500" cy="894600"/>
          </a:xfrm>
          <a:prstGeom prst="rect">
            <a:avLst/>
          </a:prstGeom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Which universe (Marvel/DC) does a superhero belong in?</a:t>
            </a:r>
            <a:endParaRPr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Are we able predict it?</a:t>
            </a:r>
            <a:r>
              <a:rPr lang="en"/>
              <a:t> </a:t>
            </a:r>
            <a:endParaRPr/>
          </a:p>
        </p:txBody>
      </p:sp>
      <p:sp>
        <p:nvSpPr>
          <p:cNvPr id="499" name="Google Shape;499;p27"/>
          <p:cNvSpPr txBox="1">
            <a:spLocks noGrp="1"/>
          </p:cNvSpPr>
          <p:nvPr>
            <p:ph type="subTitle" idx="1"/>
          </p:nvPr>
        </p:nvSpPr>
        <p:spPr>
          <a:xfrm>
            <a:off x="2332950" y="282150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500" name="Google Shape;500;p27"/>
          <p:cNvSpPr txBox="1"/>
          <p:nvPr/>
        </p:nvSpPr>
        <p:spPr>
          <a:xfrm>
            <a:off x="1298225" y="2131300"/>
            <a:ext cx="259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Are there any writing styles?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1" name="Google Shape;501;p27"/>
          <p:cNvSpPr txBox="1"/>
          <p:nvPr/>
        </p:nvSpPr>
        <p:spPr>
          <a:xfrm>
            <a:off x="5613425" y="2131300"/>
            <a:ext cx="2596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Why are some superheroes so popular?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2" name="Google Shape;502;p27"/>
          <p:cNvSpPr/>
          <p:nvPr/>
        </p:nvSpPr>
        <p:spPr>
          <a:xfrm>
            <a:off x="4318050" y="2131300"/>
            <a:ext cx="493800" cy="792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3" name="Google Shape;5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548" y="3598350"/>
            <a:ext cx="1047504" cy="1339151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4" name="Google Shape;5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054" y="3598349"/>
            <a:ext cx="1235892" cy="133915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5" name="Google Shape;5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9950" y="3598350"/>
            <a:ext cx="1074400" cy="133915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pic>
        <p:nvPicPr>
          <p:cNvPr id="511" name="Google Shape;5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524" y="1679175"/>
            <a:ext cx="1852427" cy="8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525" y="2518850"/>
            <a:ext cx="3832600" cy="12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550" y="1538788"/>
            <a:ext cx="4238625" cy="69532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4" name="Google Shape;5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003" y="2280025"/>
            <a:ext cx="2899596" cy="160215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5" name="Google Shape;515;p28"/>
          <p:cNvSpPr txBox="1"/>
          <p:nvPr/>
        </p:nvSpPr>
        <p:spPr>
          <a:xfrm>
            <a:off x="4964525" y="3732400"/>
            <a:ext cx="3832500" cy="43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https://www.kaggle.com/datasets/jonathanbesomi/superheroes-nlp-dataset?datasetId=633089&amp;sortBy=voteCount&amp;select=superheroes_nlp_dataset.csv</a:t>
            </a:r>
            <a:endParaRPr sz="8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- Cleaning </a:t>
            </a:r>
            <a:endParaRPr/>
          </a:p>
        </p:txBody>
      </p:sp>
      <p:pic>
        <p:nvPicPr>
          <p:cNvPr id="530" name="Google Shape;5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25" y="989475"/>
            <a:ext cx="7968551" cy="36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0"/>
          <p:cNvSpPr/>
          <p:nvPr/>
        </p:nvSpPr>
        <p:spPr>
          <a:xfrm>
            <a:off x="790231" y="3563067"/>
            <a:ext cx="2194200" cy="167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973675" y="1612925"/>
            <a:ext cx="656100" cy="10893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 txBox="1">
            <a:spLocks noGrp="1"/>
          </p:cNvSpPr>
          <p:nvPr>
            <p:ph type="body" idx="1"/>
          </p:nvPr>
        </p:nvSpPr>
        <p:spPr>
          <a:xfrm>
            <a:off x="3440150" y="3351425"/>
            <a:ext cx="4194600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</a:rPr>
              <a:t>Noticed that there is an anomaly with the ‘overall_score’ type</a:t>
            </a:r>
            <a:endParaRPr sz="1600">
              <a:solidFill>
                <a:schemeClr val="accent4"/>
              </a:solidFill>
            </a:endParaRPr>
          </a:p>
        </p:txBody>
      </p:sp>
      <p:sp>
        <p:nvSpPr>
          <p:cNvPr id="534" name="Google Shape;534;p30"/>
          <p:cNvSpPr/>
          <p:nvPr/>
        </p:nvSpPr>
        <p:spPr>
          <a:xfrm>
            <a:off x="929150" y="1506550"/>
            <a:ext cx="4864800" cy="3120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body" idx="1"/>
          </p:nvPr>
        </p:nvSpPr>
        <p:spPr>
          <a:xfrm>
            <a:off x="3033025" y="2817900"/>
            <a:ext cx="1986600" cy="312000"/>
          </a:xfrm>
          <a:prstGeom prst="rect">
            <a:avLst/>
          </a:prstGeom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</a:rPr>
              <a:t>Numeric Score Variables used</a:t>
            </a:r>
            <a:endParaRPr sz="1000">
              <a:solidFill>
                <a:schemeClr val="accent5"/>
              </a:solidFill>
            </a:endParaRPr>
          </a:p>
        </p:txBody>
      </p:sp>
      <p:sp>
        <p:nvSpPr>
          <p:cNvPr id="536" name="Google Shape;536;p30"/>
          <p:cNvSpPr txBox="1">
            <a:spLocks noGrp="1"/>
          </p:cNvSpPr>
          <p:nvPr>
            <p:ph type="body" idx="1"/>
          </p:nvPr>
        </p:nvSpPr>
        <p:spPr>
          <a:xfrm>
            <a:off x="6902250" y="2817900"/>
            <a:ext cx="1209900" cy="312000"/>
          </a:xfrm>
          <a:prstGeom prst="rect">
            <a:avLst/>
          </a:prstGeom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To be Predicted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537" name="Google Shape;537;p30"/>
          <p:cNvSpPr/>
          <p:nvPr/>
        </p:nvSpPr>
        <p:spPr>
          <a:xfrm>
            <a:off x="5959825" y="1506550"/>
            <a:ext cx="464700" cy="312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8" name="Google Shape;538;p30"/>
          <p:cNvCxnSpPr/>
          <p:nvPr/>
        </p:nvCxnSpPr>
        <p:spPr>
          <a:xfrm>
            <a:off x="3364850" y="1818475"/>
            <a:ext cx="0" cy="10023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30"/>
          <p:cNvCxnSpPr>
            <a:stCxn id="537" idx="3"/>
            <a:endCxn id="536" idx="1"/>
          </p:cNvCxnSpPr>
          <p:nvPr/>
        </p:nvCxnSpPr>
        <p:spPr>
          <a:xfrm>
            <a:off x="6424525" y="1662550"/>
            <a:ext cx="477600" cy="13113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1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- Cleaning </a:t>
            </a:r>
            <a:endParaRPr/>
          </a:p>
        </p:txBody>
      </p:sp>
      <p:sp>
        <p:nvSpPr>
          <p:cNvPr id="545" name="Google Shape;545;p31"/>
          <p:cNvSpPr txBox="1">
            <a:spLocks noGrp="1"/>
          </p:cNvSpPr>
          <p:nvPr>
            <p:ph type="body" idx="1"/>
          </p:nvPr>
        </p:nvSpPr>
        <p:spPr>
          <a:xfrm>
            <a:off x="555325" y="235652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 focusing on 2 most significant creators,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‘DC Comics’ &amp; ‘Marvel Comics’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Reduced to 975 rows</a:t>
            </a:r>
            <a:endParaRPr/>
          </a:p>
        </p:txBody>
      </p:sp>
      <p:pic>
        <p:nvPicPr>
          <p:cNvPr id="546" name="Google Shape;5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5" y="1096750"/>
            <a:ext cx="7776225" cy="7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4">
            <a:alphaModFix/>
          </a:blip>
          <a:srcRect l="2505" b="26943"/>
          <a:stretch/>
        </p:blipFill>
        <p:spPr>
          <a:xfrm>
            <a:off x="6983675" y="1845288"/>
            <a:ext cx="1362535" cy="28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1"/>
          <p:cNvSpPr/>
          <p:nvPr/>
        </p:nvSpPr>
        <p:spPr>
          <a:xfrm>
            <a:off x="6196325" y="2960275"/>
            <a:ext cx="627300" cy="577800"/>
          </a:xfrm>
          <a:prstGeom prst="homePlate">
            <a:avLst>
              <a:gd name="adj" fmla="val 48353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31"/>
          <p:cNvGrpSpPr/>
          <p:nvPr/>
        </p:nvGrpSpPr>
        <p:grpSpPr>
          <a:xfrm>
            <a:off x="4673738" y="1845275"/>
            <a:ext cx="1362525" cy="2807775"/>
            <a:chOff x="4673738" y="1997675"/>
            <a:chExt cx="1362525" cy="2807775"/>
          </a:xfrm>
        </p:grpSpPr>
        <p:pic>
          <p:nvPicPr>
            <p:cNvPr id="550" name="Google Shape;550;p31"/>
            <p:cNvPicPr preferRelativeResize="0"/>
            <p:nvPr/>
          </p:nvPicPr>
          <p:blipFill rotWithShape="1">
            <a:blip r:embed="rId5">
              <a:alphaModFix/>
            </a:blip>
            <a:srcRect r="27065" b="27055"/>
            <a:stretch/>
          </p:blipFill>
          <p:spPr>
            <a:xfrm>
              <a:off x="4673738" y="1997675"/>
              <a:ext cx="1362525" cy="28077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1" name="Google Shape;551;p31"/>
            <p:cNvCxnSpPr/>
            <p:nvPr/>
          </p:nvCxnSpPr>
          <p:spPr>
            <a:xfrm>
              <a:off x="4702363" y="2970389"/>
              <a:ext cx="1305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1"/>
            <p:cNvCxnSpPr/>
            <p:nvPr/>
          </p:nvCxnSpPr>
          <p:spPr>
            <a:xfrm>
              <a:off x="4702369" y="3119719"/>
              <a:ext cx="1305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31"/>
            <p:cNvCxnSpPr/>
            <p:nvPr/>
          </p:nvCxnSpPr>
          <p:spPr>
            <a:xfrm>
              <a:off x="4702369" y="4443347"/>
              <a:ext cx="1305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31"/>
            <p:cNvCxnSpPr/>
            <p:nvPr/>
          </p:nvCxnSpPr>
          <p:spPr>
            <a:xfrm>
              <a:off x="4702369" y="4581636"/>
              <a:ext cx="1305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55" name="Google Shape;555;p31"/>
          <p:cNvPicPr preferRelativeResize="0"/>
          <p:nvPr/>
        </p:nvPicPr>
        <p:blipFill rotWithShape="1">
          <a:blip r:embed="rId6">
            <a:alphaModFix/>
          </a:blip>
          <a:srcRect t="25379" b="13685"/>
          <a:stretch/>
        </p:blipFill>
        <p:spPr>
          <a:xfrm>
            <a:off x="6983675" y="4643825"/>
            <a:ext cx="1362525" cy="1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3750" y="4643825"/>
            <a:ext cx="1362525" cy="196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340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 - Univariate Exploration</a:t>
            </a: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body" idx="1"/>
          </p:nvPr>
        </p:nvSpPr>
        <p:spPr>
          <a:xfrm>
            <a:off x="6455825" y="2469425"/>
            <a:ext cx="2688300" cy="6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Using boxplot(), histplot() and violinplot() for each attribute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</a:endParaRPr>
          </a:p>
        </p:txBody>
      </p:sp>
      <p:pic>
        <p:nvPicPr>
          <p:cNvPr id="563" name="Google Shape;5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5" y="1085425"/>
            <a:ext cx="5568223" cy="28402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4" name="Google Shape;564;p32"/>
          <p:cNvSpPr txBox="1"/>
          <p:nvPr/>
        </p:nvSpPr>
        <p:spPr>
          <a:xfrm>
            <a:off x="6455825" y="1114800"/>
            <a:ext cx="268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Frequency distributions of heroes and each attribute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65" name="Google Shape;5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500" y="4021650"/>
            <a:ext cx="3372551" cy="9416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</Words>
  <Application>Microsoft Office PowerPoint</Application>
  <PresentationFormat>On-screen Show (16:9)</PresentationFormat>
  <Paragraphs>209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Maven Pro Medium</vt:lpstr>
      <vt:lpstr>Nunito Light</vt:lpstr>
      <vt:lpstr>Maven Pro</vt:lpstr>
      <vt:lpstr>Share Tech</vt:lpstr>
      <vt:lpstr>Livvic Light</vt:lpstr>
      <vt:lpstr>Advent Pro SemiBold</vt:lpstr>
      <vt:lpstr>Fira Sans Extra Condensed Medium</vt:lpstr>
      <vt:lpstr>Courier New</vt:lpstr>
      <vt:lpstr>Fira Sans Condensed Medium</vt:lpstr>
      <vt:lpstr>Data Science Consulting by Slidesgo</vt:lpstr>
      <vt:lpstr>SC1015 Mini-Project Superheroes — Marvel or DC?</vt:lpstr>
      <vt:lpstr>Introduction</vt:lpstr>
      <vt:lpstr>Why did we choose superheroes?</vt:lpstr>
      <vt:lpstr>Our Motivation</vt:lpstr>
      <vt:lpstr>Which universe (Marvel/DC) does a superhero belong in?    Are we able predict it? </vt:lpstr>
      <vt:lpstr>The Dataset</vt:lpstr>
      <vt:lpstr>Data Preparation - Cleaning </vt:lpstr>
      <vt:lpstr>Data Preparation - Cleaning </vt:lpstr>
      <vt:lpstr>Exploratory Analysis - Univariate Exploration</vt:lpstr>
      <vt:lpstr>Exploratory Analysis - Multivariate Exploration</vt:lpstr>
      <vt:lpstr>Machine Learning</vt:lpstr>
      <vt:lpstr>Why Decision Trees?</vt:lpstr>
      <vt:lpstr>Decision Tree Creation</vt:lpstr>
      <vt:lpstr>PowerPoint Presentation</vt:lpstr>
      <vt:lpstr>Decision Tree Findings</vt:lpstr>
      <vt:lpstr>Decision Tree Findings</vt:lpstr>
      <vt:lpstr>Decision Tree Findings</vt:lpstr>
      <vt:lpstr>NLP – Our Approach</vt:lpstr>
      <vt:lpstr>NLP – Our Approach</vt:lpstr>
      <vt:lpstr>NLP Findings</vt:lpstr>
      <vt:lpstr>Improving the ML Models – Point Estimation</vt:lpstr>
      <vt:lpstr>Improving the ML Models – Point Estimation</vt:lpstr>
      <vt:lpstr>Improving the ML Models – Point Estimation</vt:lpstr>
      <vt:lpstr>Improving the Decision Tree – Optimal depth</vt:lpstr>
      <vt:lpstr>Conclusion</vt:lpstr>
      <vt:lpstr>Takeaways from the Project</vt:lpstr>
      <vt:lpstr>Decision tree VS NLP</vt:lpstr>
      <vt:lpstr>Motivation and Inspiration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SC1015 Mini-Project Superheroes — Marvel or DC?</dc:title>
  <cp:lastModifiedBy>#DARREN NG JOON KAI#</cp:lastModifiedBy>
  <cp:revision>1</cp:revision>
  <dcterms:modified xsi:type="dcterms:W3CDTF">2022-04-24T07:58:55Z</dcterms:modified>
</cp:coreProperties>
</file>